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7" r:id="rId3"/>
    <p:sldId id="278" r:id="rId4"/>
    <p:sldId id="266" r:id="rId5"/>
    <p:sldId id="258" r:id="rId6"/>
    <p:sldId id="259" r:id="rId7"/>
    <p:sldId id="260" r:id="rId8"/>
    <p:sldId id="281" r:id="rId9"/>
    <p:sldId id="261" r:id="rId10"/>
    <p:sldId id="280" r:id="rId11"/>
    <p:sldId id="262" r:id="rId12"/>
    <p:sldId id="263" r:id="rId13"/>
    <p:sldId id="264" r:id="rId14"/>
    <p:sldId id="265" r:id="rId15"/>
    <p:sldId id="267" r:id="rId16"/>
    <p:sldId id="268" r:id="rId17"/>
    <p:sldId id="272" r:id="rId18"/>
    <p:sldId id="273" r:id="rId19"/>
    <p:sldId id="274" r:id="rId20"/>
    <p:sldId id="275" r:id="rId21"/>
    <p:sldId id="276" r:id="rId22"/>
    <p:sldId id="282" r:id="rId23"/>
    <p:sldId id="279" r:id="rId24"/>
    <p:sldId id="269" r:id="rId25"/>
    <p:sldId id="270" r:id="rId26"/>
  </p:sldIdLst>
  <p:sldSz cx="9144000" cy="6858000" type="screen4x3"/>
  <p:notesSz cx="6811963" cy="994568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34559" autoAdjust="0"/>
    <p:restoredTop sz="86323" autoAdjust="0"/>
  </p:normalViewPr>
  <p:slideViewPr>
    <p:cSldViewPr>
      <p:cViewPr varScale="1">
        <p:scale>
          <a:sx n="44" d="100"/>
          <a:sy n="44" d="100"/>
        </p:scale>
        <p:origin x="-1512" y="-96"/>
      </p:cViewPr>
      <p:guideLst>
        <p:guide orient="horz" pos="2160"/>
        <p:guide pos="2880"/>
      </p:guideLst>
    </p:cSldViewPr>
  </p:slideViewPr>
  <p:outlineViewPr>
    <p:cViewPr>
      <p:scale>
        <a:sx n="33" d="100"/>
        <a:sy n="33" d="100"/>
      </p:scale>
      <p:origin x="258"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10FF9D-EA65-4C76-9FC2-CEFE134E742F}" type="doc">
      <dgm:prSet loTypeId="urn:microsoft.com/office/officeart/2005/8/layout/process4" loCatId="list" qsTypeId="urn:microsoft.com/office/officeart/2005/8/quickstyle/simple5" qsCatId="simple" csTypeId="urn:microsoft.com/office/officeart/2005/8/colors/accent4_2" csCatId="accent4" phldr="1"/>
      <dgm:spPr/>
      <dgm:t>
        <a:bodyPr/>
        <a:lstStyle/>
        <a:p>
          <a:endParaRPr lang="ru-RU"/>
        </a:p>
      </dgm:t>
    </dgm:pt>
    <dgm:pt modelId="{9B21F10F-9B12-4646-A9F2-3C560848EF72}">
      <dgm:prSet phldrT="[Текст]" custT="1">
        <dgm:style>
          <a:lnRef idx="0">
            <a:schemeClr val="accent2"/>
          </a:lnRef>
          <a:fillRef idx="3">
            <a:schemeClr val="accent2"/>
          </a:fillRef>
          <a:effectRef idx="3">
            <a:schemeClr val="accent2"/>
          </a:effectRef>
          <a:fontRef idx="minor">
            <a:schemeClr val="lt1"/>
          </a:fontRef>
        </dgm:style>
      </dgm:prSet>
      <dgm:spPr/>
      <dgm:t>
        <a:bodyPr/>
        <a:lstStyle/>
        <a:p>
          <a:r>
            <a:rPr lang="ru-RU" sz="1400" b="1" dirty="0" smtClean="0">
              <a:latin typeface="Georgia" panose="02040502050405020303" pitchFamily="18" charset="0"/>
            </a:rPr>
            <a:t>ПОД ОЦЕНКОЙ ПОНИМАЕТСЯ ПРОЦЕСС СООТНОШЕНИЯ РЕАЛЬНЫХ РЕЗУЛЬТАТОВ ОБРАЗОВАНИЯ УЧАЩИХСЯ С ПЛАНИРУЕМЫМИ ЦЕЛЯМИ</a:t>
          </a:r>
          <a:endParaRPr lang="ru-RU" sz="1400" b="1" dirty="0">
            <a:latin typeface="Georgia" panose="02040502050405020303" pitchFamily="18" charset="0"/>
          </a:endParaRPr>
        </a:p>
      </dgm:t>
    </dgm:pt>
    <dgm:pt modelId="{1043B697-A529-4B8D-B462-DE38EFC93BA3}" type="parTrans" cxnId="{DD38CCC7-1F46-474E-BD18-583358A762C6}">
      <dgm:prSet/>
      <dgm:spPr/>
      <dgm:t>
        <a:bodyPr/>
        <a:lstStyle/>
        <a:p>
          <a:endParaRPr lang="ru-RU"/>
        </a:p>
      </dgm:t>
    </dgm:pt>
    <dgm:pt modelId="{3438771E-DAA3-4C94-8678-2F3107FF6496}" type="sibTrans" cxnId="{DD38CCC7-1F46-474E-BD18-583358A762C6}">
      <dgm:prSet/>
      <dgm:spPr/>
      <dgm:t>
        <a:bodyPr/>
        <a:lstStyle/>
        <a:p>
          <a:endParaRPr lang="ru-RU"/>
        </a:p>
      </dgm:t>
    </dgm:pt>
    <dgm:pt modelId="{2DB2BEFC-C690-4A95-B943-C2B4CD046A3A}">
      <dgm:prSet phldrT="[Текст]"/>
      <dgm:spPr/>
      <dgm:t>
        <a:bodyPr/>
        <a:lstStyle/>
        <a:p>
          <a:r>
            <a:rPr lang="ru-RU" b="1" dirty="0" smtClean="0">
              <a:latin typeface="Georgia" panose="02040502050405020303" pitchFamily="18" charset="0"/>
            </a:rPr>
            <a:t>ОСНОВНЫЕ ФУНКЦИИ ОЦЕНКИ</a:t>
          </a:r>
          <a:endParaRPr lang="ru-RU" b="1" dirty="0">
            <a:latin typeface="Georgia" panose="02040502050405020303" pitchFamily="18" charset="0"/>
          </a:endParaRPr>
        </a:p>
      </dgm:t>
    </dgm:pt>
    <dgm:pt modelId="{827C5CD1-83E2-4F4B-B9F9-696F1B05A3CF}" type="parTrans" cxnId="{27C5C7EA-3721-44E2-949E-DB7AFBABCE8D}">
      <dgm:prSet/>
      <dgm:spPr/>
      <dgm:t>
        <a:bodyPr/>
        <a:lstStyle/>
        <a:p>
          <a:endParaRPr lang="ru-RU"/>
        </a:p>
      </dgm:t>
    </dgm:pt>
    <dgm:pt modelId="{85B228CB-BFE7-41AC-8A7F-CB9B4888432D}" type="sibTrans" cxnId="{27C5C7EA-3721-44E2-949E-DB7AFBABCE8D}">
      <dgm:prSet/>
      <dgm:spPr/>
      <dgm:t>
        <a:bodyPr/>
        <a:lstStyle/>
        <a:p>
          <a:endParaRPr lang="ru-RU"/>
        </a:p>
      </dgm:t>
    </dgm:pt>
    <dgm:pt modelId="{EBF869D0-ACD3-4A16-879C-470E11AC32D0}">
      <dgm:prSet phldrT="[Текст]"/>
      <dgm:spPr/>
      <dgm:t>
        <a:bodyPr/>
        <a:lstStyle/>
        <a:p>
          <a:r>
            <a:rPr lang="ru-RU" dirty="0" smtClean="0"/>
            <a:t>регулирующая</a:t>
          </a:r>
          <a:endParaRPr lang="ru-RU" dirty="0"/>
        </a:p>
      </dgm:t>
    </dgm:pt>
    <dgm:pt modelId="{B75F5380-8474-4681-BD57-CB16FDCBB100}" type="parTrans" cxnId="{8E8542E9-2A84-4BF0-BA9E-6EFA5BE1FD5B}">
      <dgm:prSet/>
      <dgm:spPr/>
      <dgm:t>
        <a:bodyPr/>
        <a:lstStyle/>
        <a:p>
          <a:endParaRPr lang="ru-RU"/>
        </a:p>
      </dgm:t>
    </dgm:pt>
    <dgm:pt modelId="{400A7F6F-F512-4E5E-AB50-201B3F87012C}" type="sibTrans" cxnId="{8E8542E9-2A84-4BF0-BA9E-6EFA5BE1FD5B}">
      <dgm:prSet/>
      <dgm:spPr/>
      <dgm:t>
        <a:bodyPr/>
        <a:lstStyle/>
        <a:p>
          <a:endParaRPr lang="ru-RU"/>
        </a:p>
      </dgm:t>
    </dgm:pt>
    <dgm:pt modelId="{CBA1C921-5162-4C8F-A290-3986BD827652}">
      <dgm:prSet phldrT="[Текст]"/>
      <dgm:spPr/>
      <dgm:t>
        <a:bodyPr/>
        <a:lstStyle/>
        <a:p>
          <a:r>
            <a:rPr lang="ru-RU" dirty="0" smtClean="0"/>
            <a:t>контролирующая</a:t>
          </a:r>
          <a:endParaRPr lang="ru-RU" dirty="0"/>
        </a:p>
      </dgm:t>
    </dgm:pt>
    <dgm:pt modelId="{7021680F-638C-496A-A747-8DBE718F67BA}" type="parTrans" cxnId="{10D8C777-6D0B-4726-8084-BF75329DF69D}">
      <dgm:prSet/>
      <dgm:spPr/>
      <dgm:t>
        <a:bodyPr/>
        <a:lstStyle/>
        <a:p>
          <a:endParaRPr lang="ru-RU"/>
        </a:p>
      </dgm:t>
    </dgm:pt>
    <dgm:pt modelId="{DF0B00CE-2B42-4F18-A98F-DCAAF987AEAA}" type="sibTrans" cxnId="{10D8C777-6D0B-4726-8084-BF75329DF69D}">
      <dgm:prSet/>
      <dgm:spPr/>
      <dgm:t>
        <a:bodyPr/>
        <a:lstStyle/>
        <a:p>
          <a:endParaRPr lang="ru-RU"/>
        </a:p>
      </dgm:t>
    </dgm:pt>
    <dgm:pt modelId="{255726E6-D925-44AE-9677-8D56CD32BFE2}">
      <dgm:prSet phldrT="[Текст]"/>
      <dgm:spPr/>
      <dgm:t>
        <a:bodyPr/>
        <a:lstStyle/>
        <a:p>
          <a:r>
            <a:rPr lang="ru-RU" dirty="0" smtClean="0"/>
            <a:t>информационная</a:t>
          </a:r>
          <a:endParaRPr lang="ru-RU" dirty="0"/>
        </a:p>
      </dgm:t>
    </dgm:pt>
    <dgm:pt modelId="{309940BD-36DB-4E18-8C4B-2774D014D82F}" type="parTrans" cxnId="{B38AF705-B737-4A33-95E1-32D4808F6D0C}">
      <dgm:prSet/>
      <dgm:spPr/>
      <dgm:t>
        <a:bodyPr/>
        <a:lstStyle/>
        <a:p>
          <a:endParaRPr lang="ru-RU"/>
        </a:p>
      </dgm:t>
    </dgm:pt>
    <dgm:pt modelId="{D9A8353F-E220-4066-ADF8-5FF1E9ADD8D6}" type="sibTrans" cxnId="{B38AF705-B737-4A33-95E1-32D4808F6D0C}">
      <dgm:prSet/>
      <dgm:spPr/>
      <dgm:t>
        <a:bodyPr/>
        <a:lstStyle/>
        <a:p>
          <a:endParaRPr lang="ru-RU"/>
        </a:p>
      </dgm:t>
    </dgm:pt>
    <dgm:pt modelId="{F2358705-F176-4D55-A8F1-AE094A22BC21}" type="pres">
      <dgm:prSet presAssocID="{D010FF9D-EA65-4C76-9FC2-CEFE134E742F}" presName="Name0" presStyleCnt="0">
        <dgm:presLayoutVars>
          <dgm:dir/>
          <dgm:animLvl val="lvl"/>
          <dgm:resizeHandles val="exact"/>
        </dgm:presLayoutVars>
      </dgm:prSet>
      <dgm:spPr/>
      <dgm:t>
        <a:bodyPr/>
        <a:lstStyle/>
        <a:p>
          <a:endParaRPr lang="ru-RU"/>
        </a:p>
      </dgm:t>
    </dgm:pt>
    <dgm:pt modelId="{444796FE-7596-444A-ADE6-06B579B9C747}" type="pres">
      <dgm:prSet presAssocID="{2DB2BEFC-C690-4A95-B943-C2B4CD046A3A}" presName="boxAndChildren" presStyleCnt="0"/>
      <dgm:spPr/>
    </dgm:pt>
    <dgm:pt modelId="{C8B0E1DE-7F5E-4AC7-BD96-8237EB419B6E}" type="pres">
      <dgm:prSet presAssocID="{2DB2BEFC-C690-4A95-B943-C2B4CD046A3A}" presName="parentTextBox" presStyleLbl="node1" presStyleIdx="0" presStyleCnt="2"/>
      <dgm:spPr/>
      <dgm:t>
        <a:bodyPr/>
        <a:lstStyle/>
        <a:p>
          <a:endParaRPr lang="ru-RU"/>
        </a:p>
      </dgm:t>
    </dgm:pt>
    <dgm:pt modelId="{01A92EA5-9DC7-4EB3-856A-44DC2513A2DF}" type="pres">
      <dgm:prSet presAssocID="{2DB2BEFC-C690-4A95-B943-C2B4CD046A3A}" presName="entireBox" presStyleLbl="node1" presStyleIdx="0" presStyleCnt="2" custLinFactNeighborX="-2564" custLinFactNeighborY="11729"/>
      <dgm:spPr/>
      <dgm:t>
        <a:bodyPr/>
        <a:lstStyle/>
        <a:p>
          <a:endParaRPr lang="ru-RU"/>
        </a:p>
      </dgm:t>
    </dgm:pt>
    <dgm:pt modelId="{16F6B29B-29DA-4B45-9CE1-8644D4105215}" type="pres">
      <dgm:prSet presAssocID="{2DB2BEFC-C690-4A95-B943-C2B4CD046A3A}" presName="descendantBox" presStyleCnt="0"/>
      <dgm:spPr/>
    </dgm:pt>
    <dgm:pt modelId="{8D3BF731-4EF1-48A8-98B5-DD139D046DA8}" type="pres">
      <dgm:prSet presAssocID="{255726E6-D925-44AE-9677-8D56CD32BFE2}" presName="childTextBox" presStyleLbl="fgAccFollowNode1" presStyleIdx="0" presStyleCnt="3">
        <dgm:presLayoutVars>
          <dgm:bulletEnabled val="1"/>
        </dgm:presLayoutVars>
      </dgm:prSet>
      <dgm:spPr/>
      <dgm:t>
        <a:bodyPr/>
        <a:lstStyle/>
        <a:p>
          <a:endParaRPr lang="ru-RU"/>
        </a:p>
      </dgm:t>
    </dgm:pt>
    <dgm:pt modelId="{68FC8D7E-1162-4D7D-BD49-0741C2F78504}" type="pres">
      <dgm:prSet presAssocID="{CBA1C921-5162-4C8F-A290-3986BD827652}" presName="childTextBox" presStyleLbl="fgAccFollowNode1" presStyleIdx="1" presStyleCnt="3">
        <dgm:presLayoutVars>
          <dgm:bulletEnabled val="1"/>
        </dgm:presLayoutVars>
      </dgm:prSet>
      <dgm:spPr/>
      <dgm:t>
        <a:bodyPr/>
        <a:lstStyle/>
        <a:p>
          <a:endParaRPr lang="ru-RU"/>
        </a:p>
      </dgm:t>
    </dgm:pt>
    <dgm:pt modelId="{DCBAD9BE-8F23-4142-BDB5-C04E37707CEF}" type="pres">
      <dgm:prSet presAssocID="{EBF869D0-ACD3-4A16-879C-470E11AC32D0}" presName="childTextBox" presStyleLbl="fgAccFollowNode1" presStyleIdx="2" presStyleCnt="3">
        <dgm:presLayoutVars>
          <dgm:bulletEnabled val="1"/>
        </dgm:presLayoutVars>
      </dgm:prSet>
      <dgm:spPr/>
      <dgm:t>
        <a:bodyPr/>
        <a:lstStyle/>
        <a:p>
          <a:endParaRPr lang="ru-RU"/>
        </a:p>
      </dgm:t>
    </dgm:pt>
    <dgm:pt modelId="{E59F409A-0CC3-4B1E-83A4-ED6315BD8ECA}" type="pres">
      <dgm:prSet presAssocID="{3438771E-DAA3-4C94-8678-2F3107FF6496}" presName="sp" presStyleCnt="0"/>
      <dgm:spPr/>
    </dgm:pt>
    <dgm:pt modelId="{4E09990C-E920-485E-A4AC-BA0BA9BB54FF}" type="pres">
      <dgm:prSet presAssocID="{9B21F10F-9B12-4646-A9F2-3C560848EF72}" presName="arrowAndChildren" presStyleCnt="0"/>
      <dgm:spPr/>
    </dgm:pt>
    <dgm:pt modelId="{975F5A24-19AA-4ABF-8A6D-F9ED49E96E6E}" type="pres">
      <dgm:prSet presAssocID="{9B21F10F-9B12-4646-A9F2-3C560848EF72}" presName="parentTextArrow" presStyleLbl="node1" presStyleIdx="1" presStyleCnt="2" custScaleY="97337" custLinFactNeighborY="4023"/>
      <dgm:spPr/>
      <dgm:t>
        <a:bodyPr/>
        <a:lstStyle/>
        <a:p>
          <a:endParaRPr lang="ru-RU"/>
        </a:p>
      </dgm:t>
    </dgm:pt>
  </dgm:ptLst>
  <dgm:cxnLst>
    <dgm:cxn modelId="{568D167F-61EF-4843-9F43-6C5E21862D57}" type="presOf" srcId="{9B21F10F-9B12-4646-A9F2-3C560848EF72}" destId="{975F5A24-19AA-4ABF-8A6D-F9ED49E96E6E}" srcOrd="0" destOrd="0" presId="urn:microsoft.com/office/officeart/2005/8/layout/process4"/>
    <dgm:cxn modelId="{1E511C6A-D378-4CBA-999E-807B8C5CC1F6}" type="presOf" srcId="{EBF869D0-ACD3-4A16-879C-470E11AC32D0}" destId="{DCBAD9BE-8F23-4142-BDB5-C04E37707CEF}" srcOrd="0" destOrd="0" presId="urn:microsoft.com/office/officeart/2005/8/layout/process4"/>
    <dgm:cxn modelId="{B38AF705-B737-4A33-95E1-32D4808F6D0C}" srcId="{2DB2BEFC-C690-4A95-B943-C2B4CD046A3A}" destId="{255726E6-D925-44AE-9677-8D56CD32BFE2}" srcOrd="0" destOrd="0" parTransId="{309940BD-36DB-4E18-8C4B-2774D014D82F}" sibTransId="{D9A8353F-E220-4066-ADF8-5FF1E9ADD8D6}"/>
    <dgm:cxn modelId="{DD38CCC7-1F46-474E-BD18-583358A762C6}" srcId="{D010FF9D-EA65-4C76-9FC2-CEFE134E742F}" destId="{9B21F10F-9B12-4646-A9F2-3C560848EF72}" srcOrd="0" destOrd="0" parTransId="{1043B697-A529-4B8D-B462-DE38EFC93BA3}" sibTransId="{3438771E-DAA3-4C94-8678-2F3107FF6496}"/>
    <dgm:cxn modelId="{27C5C7EA-3721-44E2-949E-DB7AFBABCE8D}" srcId="{D010FF9D-EA65-4C76-9FC2-CEFE134E742F}" destId="{2DB2BEFC-C690-4A95-B943-C2B4CD046A3A}" srcOrd="1" destOrd="0" parTransId="{827C5CD1-83E2-4F4B-B9F9-696F1B05A3CF}" sibTransId="{85B228CB-BFE7-41AC-8A7F-CB9B4888432D}"/>
    <dgm:cxn modelId="{8E8542E9-2A84-4BF0-BA9E-6EFA5BE1FD5B}" srcId="{2DB2BEFC-C690-4A95-B943-C2B4CD046A3A}" destId="{EBF869D0-ACD3-4A16-879C-470E11AC32D0}" srcOrd="2" destOrd="0" parTransId="{B75F5380-8474-4681-BD57-CB16FDCBB100}" sibTransId="{400A7F6F-F512-4E5E-AB50-201B3F87012C}"/>
    <dgm:cxn modelId="{E244AC5B-BA02-4D43-A07B-85399EE4B308}" type="presOf" srcId="{255726E6-D925-44AE-9677-8D56CD32BFE2}" destId="{8D3BF731-4EF1-48A8-98B5-DD139D046DA8}" srcOrd="0" destOrd="0" presId="urn:microsoft.com/office/officeart/2005/8/layout/process4"/>
    <dgm:cxn modelId="{F5E98747-4533-494A-ABBF-6A9609D7AAFE}" type="presOf" srcId="{2DB2BEFC-C690-4A95-B943-C2B4CD046A3A}" destId="{C8B0E1DE-7F5E-4AC7-BD96-8237EB419B6E}" srcOrd="0" destOrd="0" presId="urn:microsoft.com/office/officeart/2005/8/layout/process4"/>
    <dgm:cxn modelId="{47D36DB5-03A4-4965-BA81-818B9243D747}" type="presOf" srcId="{2DB2BEFC-C690-4A95-B943-C2B4CD046A3A}" destId="{01A92EA5-9DC7-4EB3-856A-44DC2513A2DF}" srcOrd="1" destOrd="0" presId="urn:microsoft.com/office/officeart/2005/8/layout/process4"/>
    <dgm:cxn modelId="{10D8C777-6D0B-4726-8084-BF75329DF69D}" srcId="{2DB2BEFC-C690-4A95-B943-C2B4CD046A3A}" destId="{CBA1C921-5162-4C8F-A290-3986BD827652}" srcOrd="1" destOrd="0" parTransId="{7021680F-638C-496A-A747-8DBE718F67BA}" sibTransId="{DF0B00CE-2B42-4F18-A98F-DCAAF987AEAA}"/>
    <dgm:cxn modelId="{95C9C3A1-3B8F-4ECD-866F-25C0CC16121D}" type="presOf" srcId="{CBA1C921-5162-4C8F-A290-3986BD827652}" destId="{68FC8D7E-1162-4D7D-BD49-0741C2F78504}" srcOrd="0" destOrd="0" presId="urn:microsoft.com/office/officeart/2005/8/layout/process4"/>
    <dgm:cxn modelId="{53100B32-198A-4464-8E2E-86A287366EC7}" type="presOf" srcId="{D010FF9D-EA65-4C76-9FC2-CEFE134E742F}" destId="{F2358705-F176-4D55-A8F1-AE094A22BC21}" srcOrd="0" destOrd="0" presId="urn:microsoft.com/office/officeart/2005/8/layout/process4"/>
    <dgm:cxn modelId="{5FF0EA56-BE05-487B-872D-CDB75AE41FA0}" type="presParOf" srcId="{F2358705-F176-4D55-A8F1-AE094A22BC21}" destId="{444796FE-7596-444A-ADE6-06B579B9C747}" srcOrd="0" destOrd="0" presId="urn:microsoft.com/office/officeart/2005/8/layout/process4"/>
    <dgm:cxn modelId="{B8F0C2A9-DE9D-4E8B-8BC9-8E9ED22003C1}" type="presParOf" srcId="{444796FE-7596-444A-ADE6-06B579B9C747}" destId="{C8B0E1DE-7F5E-4AC7-BD96-8237EB419B6E}" srcOrd="0" destOrd="0" presId="urn:microsoft.com/office/officeart/2005/8/layout/process4"/>
    <dgm:cxn modelId="{3FFCCA44-93BC-4E1D-ACC3-1BBBC5741610}" type="presParOf" srcId="{444796FE-7596-444A-ADE6-06B579B9C747}" destId="{01A92EA5-9DC7-4EB3-856A-44DC2513A2DF}" srcOrd="1" destOrd="0" presId="urn:microsoft.com/office/officeart/2005/8/layout/process4"/>
    <dgm:cxn modelId="{CA48542B-4834-439E-941E-1E3A544AE1F1}" type="presParOf" srcId="{444796FE-7596-444A-ADE6-06B579B9C747}" destId="{16F6B29B-29DA-4B45-9CE1-8644D4105215}" srcOrd="2" destOrd="0" presId="urn:microsoft.com/office/officeart/2005/8/layout/process4"/>
    <dgm:cxn modelId="{5C6805AC-4D78-44B9-9B90-445B1C9CF832}" type="presParOf" srcId="{16F6B29B-29DA-4B45-9CE1-8644D4105215}" destId="{8D3BF731-4EF1-48A8-98B5-DD139D046DA8}" srcOrd="0" destOrd="0" presId="urn:microsoft.com/office/officeart/2005/8/layout/process4"/>
    <dgm:cxn modelId="{07B5A20A-8D56-4A66-BF87-32B69691440D}" type="presParOf" srcId="{16F6B29B-29DA-4B45-9CE1-8644D4105215}" destId="{68FC8D7E-1162-4D7D-BD49-0741C2F78504}" srcOrd="1" destOrd="0" presId="urn:microsoft.com/office/officeart/2005/8/layout/process4"/>
    <dgm:cxn modelId="{E5D89A70-3EF3-4591-90D4-E897CE2C6AC7}" type="presParOf" srcId="{16F6B29B-29DA-4B45-9CE1-8644D4105215}" destId="{DCBAD9BE-8F23-4142-BDB5-C04E37707CEF}" srcOrd="2" destOrd="0" presId="urn:microsoft.com/office/officeart/2005/8/layout/process4"/>
    <dgm:cxn modelId="{0EE00C5D-2A30-4A26-B41E-BA57859C65E1}" type="presParOf" srcId="{F2358705-F176-4D55-A8F1-AE094A22BC21}" destId="{E59F409A-0CC3-4B1E-83A4-ED6315BD8ECA}" srcOrd="1" destOrd="0" presId="urn:microsoft.com/office/officeart/2005/8/layout/process4"/>
    <dgm:cxn modelId="{C247F9DB-5319-4760-93BE-25E158DF667E}" type="presParOf" srcId="{F2358705-F176-4D55-A8F1-AE094A22BC21}" destId="{4E09990C-E920-485E-A4AC-BA0BA9BB54FF}" srcOrd="2" destOrd="0" presId="urn:microsoft.com/office/officeart/2005/8/layout/process4"/>
    <dgm:cxn modelId="{21025249-A5BF-48D3-9AC8-532C42D1AB0F}" type="presParOf" srcId="{4E09990C-E920-485E-A4AC-BA0BA9BB54FF}" destId="{975F5A24-19AA-4ABF-8A6D-F9ED49E96E6E}"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CB3898-CC40-4307-898C-CB2A0436A95F}" type="doc">
      <dgm:prSet loTypeId="urn:microsoft.com/office/officeart/2005/8/layout/hierarchy2" loCatId="hierarchy" qsTypeId="urn:microsoft.com/office/officeart/2005/8/quickstyle/simple5" qsCatId="simple" csTypeId="urn:microsoft.com/office/officeart/2005/8/colors/colorful1#1" csCatId="colorful" phldr="1"/>
      <dgm:spPr/>
      <dgm:t>
        <a:bodyPr/>
        <a:lstStyle/>
        <a:p>
          <a:endParaRPr lang="ru-RU"/>
        </a:p>
      </dgm:t>
    </dgm:pt>
    <dgm:pt modelId="{FC26171D-DAB9-42DD-960A-E6CC8F26B8C1}">
      <dgm:prSet phldrT="[Текст]"/>
      <dgm:spPr/>
      <dgm:t>
        <a:bodyPr/>
        <a:lstStyle/>
        <a:p>
          <a:r>
            <a:rPr lang="ru-RU" b="1" dirty="0" smtClean="0">
              <a:latin typeface="Georgia" panose="02040502050405020303" pitchFamily="18" charset="0"/>
            </a:rPr>
            <a:t>ОЦЕНКА</a:t>
          </a:r>
          <a:endParaRPr lang="ru-RU" b="1" dirty="0">
            <a:latin typeface="Georgia" panose="02040502050405020303" pitchFamily="18" charset="0"/>
          </a:endParaRPr>
        </a:p>
      </dgm:t>
    </dgm:pt>
    <dgm:pt modelId="{5B7AE951-F381-45C6-AA4D-5E0C41298035}" type="parTrans" cxnId="{178C9FA4-30A7-4A4B-BCB8-8037E350E88F}">
      <dgm:prSet/>
      <dgm:spPr/>
      <dgm:t>
        <a:bodyPr/>
        <a:lstStyle/>
        <a:p>
          <a:endParaRPr lang="ru-RU"/>
        </a:p>
      </dgm:t>
    </dgm:pt>
    <dgm:pt modelId="{10277B29-BE56-49D6-8B61-9E0B368D6E93}" type="sibTrans" cxnId="{178C9FA4-30A7-4A4B-BCB8-8037E350E88F}">
      <dgm:prSet/>
      <dgm:spPr/>
      <dgm:t>
        <a:bodyPr/>
        <a:lstStyle/>
        <a:p>
          <a:endParaRPr lang="ru-RU"/>
        </a:p>
      </dgm:t>
    </dgm:pt>
    <dgm:pt modelId="{D2D1850B-75E3-4613-895A-69E4D07835DC}">
      <dgm:prSet phldrT="[Текст]"/>
      <dgm:spPr/>
      <dgm:t>
        <a:bodyPr/>
        <a:lstStyle/>
        <a:p>
          <a:r>
            <a:rPr lang="ru-RU" b="1" dirty="0" smtClean="0">
              <a:latin typeface="Georgia" panose="02040502050405020303" pitchFamily="18" charset="0"/>
            </a:rPr>
            <a:t>внешняя</a:t>
          </a:r>
          <a:endParaRPr lang="ru-RU" b="1" dirty="0">
            <a:latin typeface="Georgia" panose="02040502050405020303" pitchFamily="18" charset="0"/>
          </a:endParaRPr>
        </a:p>
      </dgm:t>
    </dgm:pt>
    <dgm:pt modelId="{A0EBFAA3-1944-40B7-BDFE-6786D7B95AF3}" type="parTrans" cxnId="{230C77B8-4FF1-46A2-BEA0-8055C7C15A03}">
      <dgm:prSet/>
      <dgm:spPr/>
      <dgm:t>
        <a:bodyPr/>
        <a:lstStyle/>
        <a:p>
          <a:endParaRPr lang="ru-RU"/>
        </a:p>
      </dgm:t>
    </dgm:pt>
    <dgm:pt modelId="{3D3B5B74-9E18-46C4-8D99-A2546F89036C}" type="sibTrans" cxnId="{230C77B8-4FF1-46A2-BEA0-8055C7C15A03}">
      <dgm:prSet/>
      <dgm:spPr/>
      <dgm:t>
        <a:bodyPr/>
        <a:lstStyle/>
        <a:p>
          <a:endParaRPr lang="ru-RU"/>
        </a:p>
      </dgm:t>
    </dgm:pt>
    <dgm:pt modelId="{BA65D816-E94C-47E8-973E-499D0ABEF346}">
      <dgm:prSet phldrT="[Текст]">
        <dgm:style>
          <a:lnRef idx="0">
            <a:schemeClr val="accent4"/>
          </a:lnRef>
          <a:fillRef idx="3">
            <a:schemeClr val="accent4"/>
          </a:fillRef>
          <a:effectRef idx="3">
            <a:schemeClr val="accent4"/>
          </a:effectRef>
          <a:fontRef idx="minor">
            <a:schemeClr val="lt1"/>
          </a:fontRef>
        </dgm:style>
      </dgm:prSet>
      <dgm:spPr/>
      <dgm:t>
        <a:bodyPr/>
        <a:lstStyle/>
        <a:p>
          <a:r>
            <a:rPr lang="ru-RU" b="1" dirty="0" err="1" smtClean="0">
              <a:latin typeface="Georgia" panose="02040502050405020303" pitchFamily="18" charset="0"/>
            </a:rPr>
            <a:t>суммативная</a:t>
          </a:r>
          <a:endParaRPr lang="ru-RU" b="1" dirty="0">
            <a:latin typeface="Georgia" panose="02040502050405020303" pitchFamily="18" charset="0"/>
          </a:endParaRPr>
        </a:p>
      </dgm:t>
    </dgm:pt>
    <dgm:pt modelId="{6179CFA1-A09F-415E-8779-5F3C597D6E60}" type="parTrans" cxnId="{1D435D3E-1371-427F-97AC-7F5FF589633D}">
      <dgm:prSet>
        <dgm:style>
          <a:lnRef idx="1">
            <a:schemeClr val="accent4"/>
          </a:lnRef>
          <a:fillRef idx="0">
            <a:schemeClr val="accent4"/>
          </a:fillRef>
          <a:effectRef idx="0">
            <a:schemeClr val="accent4"/>
          </a:effectRef>
          <a:fontRef idx="minor">
            <a:schemeClr val="tx1"/>
          </a:fontRef>
        </dgm:style>
      </dgm:prSet>
      <dgm:spPr>
        <a:ln w="25400"/>
      </dgm:spPr>
      <dgm:t>
        <a:bodyPr/>
        <a:lstStyle/>
        <a:p>
          <a:endParaRPr lang="ru-RU"/>
        </a:p>
      </dgm:t>
    </dgm:pt>
    <dgm:pt modelId="{6AA43CE9-6602-4B42-A746-569FB3068598}" type="sibTrans" cxnId="{1D435D3E-1371-427F-97AC-7F5FF589633D}">
      <dgm:prSet/>
      <dgm:spPr/>
      <dgm:t>
        <a:bodyPr/>
        <a:lstStyle/>
        <a:p>
          <a:endParaRPr lang="ru-RU"/>
        </a:p>
      </dgm:t>
    </dgm:pt>
    <dgm:pt modelId="{BC8F951A-31A6-49C4-B890-F27C46FBB42F}">
      <dgm:prSet phldrT="[Текст]"/>
      <dgm:spPr/>
      <dgm:t>
        <a:bodyPr/>
        <a:lstStyle/>
        <a:p>
          <a:r>
            <a:rPr lang="ru-RU" b="1" dirty="0" smtClean="0">
              <a:latin typeface="Georgia" panose="02040502050405020303" pitchFamily="18" charset="0"/>
            </a:rPr>
            <a:t>внутренняя</a:t>
          </a:r>
          <a:endParaRPr lang="ru-RU" b="1" dirty="0">
            <a:latin typeface="Georgia" panose="02040502050405020303" pitchFamily="18" charset="0"/>
          </a:endParaRPr>
        </a:p>
      </dgm:t>
    </dgm:pt>
    <dgm:pt modelId="{346D1CF8-E801-47D2-8B65-8BCCDF800F4A}" type="parTrans" cxnId="{6FE518D1-F30C-4BBD-A1E7-669ECF47FBBD}">
      <dgm:prSet/>
      <dgm:spPr/>
      <dgm:t>
        <a:bodyPr/>
        <a:lstStyle/>
        <a:p>
          <a:endParaRPr lang="ru-RU"/>
        </a:p>
      </dgm:t>
    </dgm:pt>
    <dgm:pt modelId="{066BC293-80E1-49BA-A0B1-0FDD2985082B}" type="sibTrans" cxnId="{6FE518D1-F30C-4BBD-A1E7-669ECF47FBBD}">
      <dgm:prSet/>
      <dgm:spPr/>
      <dgm:t>
        <a:bodyPr/>
        <a:lstStyle/>
        <a:p>
          <a:endParaRPr lang="ru-RU"/>
        </a:p>
      </dgm:t>
    </dgm:pt>
    <dgm:pt modelId="{B4A368F0-5B76-4FF1-87C0-5F8E799A29D8}">
      <dgm:prSet phldrT="[Текст]">
        <dgm:style>
          <a:lnRef idx="0">
            <a:schemeClr val="accent4"/>
          </a:lnRef>
          <a:fillRef idx="3">
            <a:schemeClr val="accent4"/>
          </a:fillRef>
          <a:effectRef idx="3">
            <a:schemeClr val="accent4"/>
          </a:effectRef>
          <a:fontRef idx="minor">
            <a:schemeClr val="lt1"/>
          </a:fontRef>
        </dgm:style>
      </dgm:prSet>
      <dgm:spPr/>
      <dgm:t>
        <a:bodyPr/>
        <a:lstStyle/>
        <a:p>
          <a:r>
            <a:rPr lang="ru-RU" b="1" dirty="0" smtClean="0">
              <a:latin typeface="Georgia" panose="02040502050405020303" pitchFamily="18" charset="0"/>
            </a:rPr>
            <a:t>формирующая</a:t>
          </a:r>
          <a:endParaRPr lang="ru-RU" b="1" dirty="0">
            <a:latin typeface="Georgia" panose="02040502050405020303" pitchFamily="18" charset="0"/>
          </a:endParaRPr>
        </a:p>
      </dgm:t>
    </dgm:pt>
    <dgm:pt modelId="{728CB82A-F4FB-4B30-98A4-7BF8CA056737}" type="parTrans" cxnId="{2F691ABF-220A-4FCF-9FD9-8288A0BDC76B}">
      <dgm:prSet>
        <dgm:style>
          <a:lnRef idx="1">
            <a:schemeClr val="accent4"/>
          </a:lnRef>
          <a:fillRef idx="0">
            <a:schemeClr val="accent4"/>
          </a:fillRef>
          <a:effectRef idx="0">
            <a:schemeClr val="accent4"/>
          </a:effectRef>
          <a:fontRef idx="minor">
            <a:schemeClr val="tx1"/>
          </a:fontRef>
        </dgm:style>
      </dgm:prSet>
      <dgm:spPr>
        <a:ln w="25400"/>
      </dgm:spPr>
      <dgm:t>
        <a:bodyPr/>
        <a:lstStyle/>
        <a:p>
          <a:endParaRPr lang="ru-RU"/>
        </a:p>
      </dgm:t>
    </dgm:pt>
    <dgm:pt modelId="{73601547-87ED-48D9-9BB1-7983671F0CA4}" type="sibTrans" cxnId="{2F691ABF-220A-4FCF-9FD9-8288A0BDC76B}">
      <dgm:prSet/>
      <dgm:spPr/>
      <dgm:t>
        <a:bodyPr/>
        <a:lstStyle/>
        <a:p>
          <a:endParaRPr lang="ru-RU"/>
        </a:p>
      </dgm:t>
    </dgm:pt>
    <dgm:pt modelId="{446008E3-CC9C-40B3-B313-DC607516C580}" type="pres">
      <dgm:prSet presAssocID="{80CB3898-CC40-4307-898C-CB2A0436A95F}" presName="diagram" presStyleCnt="0">
        <dgm:presLayoutVars>
          <dgm:chPref val="1"/>
          <dgm:dir/>
          <dgm:animOne val="branch"/>
          <dgm:animLvl val="lvl"/>
          <dgm:resizeHandles val="exact"/>
        </dgm:presLayoutVars>
      </dgm:prSet>
      <dgm:spPr/>
      <dgm:t>
        <a:bodyPr/>
        <a:lstStyle/>
        <a:p>
          <a:endParaRPr lang="ru-RU"/>
        </a:p>
      </dgm:t>
    </dgm:pt>
    <dgm:pt modelId="{71351F39-E8E4-4274-8B87-784008B58E9A}" type="pres">
      <dgm:prSet presAssocID="{FC26171D-DAB9-42DD-960A-E6CC8F26B8C1}" presName="root1" presStyleCnt="0"/>
      <dgm:spPr/>
    </dgm:pt>
    <dgm:pt modelId="{AE995181-20A3-4EF2-9B3D-FFDC2BCD7F12}" type="pres">
      <dgm:prSet presAssocID="{FC26171D-DAB9-42DD-960A-E6CC8F26B8C1}" presName="LevelOneTextNode" presStyleLbl="node0" presStyleIdx="0" presStyleCnt="1">
        <dgm:presLayoutVars>
          <dgm:chPref val="3"/>
        </dgm:presLayoutVars>
      </dgm:prSet>
      <dgm:spPr/>
      <dgm:t>
        <a:bodyPr/>
        <a:lstStyle/>
        <a:p>
          <a:endParaRPr lang="ru-RU"/>
        </a:p>
      </dgm:t>
    </dgm:pt>
    <dgm:pt modelId="{A56A4664-F537-4D1B-8316-31EE2C96A73B}" type="pres">
      <dgm:prSet presAssocID="{FC26171D-DAB9-42DD-960A-E6CC8F26B8C1}" presName="level2hierChild" presStyleCnt="0"/>
      <dgm:spPr/>
    </dgm:pt>
    <dgm:pt modelId="{AAB5BF59-AA8C-430E-908E-7F80717F47EA}" type="pres">
      <dgm:prSet presAssocID="{A0EBFAA3-1944-40B7-BDFE-6786D7B95AF3}" presName="conn2-1" presStyleLbl="parChTrans1D2" presStyleIdx="0" presStyleCnt="2"/>
      <dgm:spPr/>
      <dgm:t>
        <a:bodyPr/>
        <a:lstStyle/>
        <a:p>
          <a:endParaRPr lang="ru-RU"/>
        </a:p>
      </dgm:t>
    </dgm:pt>
    <dgm:pt modelId="{FE0ED6D1-1BA5-427A-BC9E-3E00B3067968}" type="pres">
      <dgm:prSet presAssocID="{A0EBFAA3-1944-40B7-BDFE-6786D7B95AF3}" presName="connTx" presStyleLbl="parChTrans1D2" presStyleIdx="0" presStyleCnt="2"/>
      <dgm:spPr/>
      <dgm:t>
        <a:bodyPr/>
        <a:lstStyle/>
        <a:p>
          <a:endParaRPr lang="ru-RU"/>
        </a:p>
      </dgm:t>
    </dgm:pt>
    <dgm:pt modelId="{4C7C56A9-D3BA-4BDD-9BB3-929B6D6868EB}" type="pres">
      <dgm:prSet presAssocID="{D2D1850B-75E3-4613-895A-69E4D07835DC}" presName="root2" presStyleCnt="0"/>
      <dgm:spPr/>
    </dgm:pt>
    <dgm:pt modelId="{D4AC5FA2-A2FE-478B-9ED0-73A66E1D7C69}" type="pres">
      <dgm:prSet presAssocID="{D2D1850B-75E3-4613-895A-69E4D07835DC}" presName="LevelTwoTextNode" presStyleLbl="node2" presStyleIdx="0" presStyleCnt="2">
        <dgm:presLayoutVars>
          <dgm:chPref val="3"/>
        </dgm:presLayoutVars>
      </dgm:prSet>
      <dgm:spPr/>
      <dgm:t>
        <a:bodyPr/>
        <a:lstStyle/>
        <a:p>
          <a:endParaRPr lang="ru-RU"/>
        </a:p>
      </dgm:t>
    </dgm:pt>
    <dgm:pt modelId="{8234D494-B355-4533-9ACF-06FC8DE4221C}" type="pres">
      <dgm:prSet presAssocID="{D2D1850B-75E3-4613-895A-69E4D07835DC}" presName="level3hierChild" presStyleCnt="0"/>
      <dgm:spPr/>
    </dgm:pt>
    <dgm:pt modelId="{DE97CEF1-33FD-48DB-A7BE-BEC5A5BB520F}" type="pres">
      <dgm:prSet presAssocID="{6179CFA1-A09F-415E-8779-5F3C597D6E60}" presName="conn2-1" presStyleLbl="parChTrans1D3" presStyleIdx="0" presStyleCnt="2"/>
      <dgm:spPr/>
      <dgm:t>
        <a:bodyPr/>
        <a:lstStyle/>
        <a:p>
          <a:endParaRPr lang="ru-RU"/>
        </a:p>
      </dgm:t>
    </dgm:pt>
    <dgm:pt modelId="{A0B2187C-1806-4123-871E-6D0940283F76}" type="pres">
      <dgm:prSet presAssocID="{6179CFA1-A09F-415E-8779-5F3C597D6E60}" presName="connTx" presStyleLbl="parChTrans1D3" presStyleIdx="0" presStyleCnt="2"/>
      <dgm:spPr/>
      <dgm:t>
        <a:bodyPr/>
        <a:lstStyle/>
        <a:p>
          <a:endParaRPr lang="ru-RU"/>
        </a:p>
      </dgm:t>
    </dgm:pt>
    <dgm:pt modelId="{63332724-173A-4C66-AFCC-895D1F9F7622}" type="pres">
      <dgm:prSet presAssocID="{BA65D816-E94C-47E8-973E-499D0ABEF346}" presName="root2" presStyleCnt="0"/>
      <dgm:spPr/>
    </dgm:pt>
    <dgm:pt modelId="{989B7EA5-330F-48DE-BC73-0F9AFFED9E57}" type="pres">
      <dgm:prSet presAssocID="{BA65D816-E94C-47E8-973E-499D0ABEF346}" presName="LevelTwoTextNode" presStyleLbl="node3" presStyleIdx="0" presStyleCnt="2">
        <dgm:presLayoutVars>
          <dgm:chPref val="3"/>
        </dgm:presLayoutVars>
      </dgm:prSet>
      <dgm:spPr/>
      <dgm:t>
        <a:bodyPr/>
        <a:lstStyle/>
        <a:p>
          <a:endParaRPr lang="ru-RU"/>
        </a:p>
      </dgm:t>
    </dgm:pt>
    <dgm:pt modelId="{E33DC7F0-87F2-42E0-8F02-27833A1FE27F}" type="pres">
      <dgm:prSet presAssocID="{BA65D816-E94C-47E8-973E-499D0ABEF346}" presName="level3hierChild" presStyleCnt="0"/>
      <dgm:spPr/>
    </dgm:pt>
    <dgm:pt modelId="{3FB3539F-AAC7-4303-9AD0-354374224A69}" type="pres">
      <dgm:prSet presAssocID="{346D1CF8-E801-47D2-8B65-8BCCDF800F4A}" presName="conn2-1" presStyleLbl="parChTrans1D2" presStyleIdx="1" presStyleCnt="2"/>
      <dgm:spPr/>
      <dgm:t>
        <a:bodyPr/>
        <a:lstStyle/>
        <a:p>
          <a:endParaRPr lang="ru-RU"/>
        </a:p>
      </dgm:t>
    </dgm:pt>
    <dgm:pt modelId="{180F1A5B-2B0B-4293-86F1-E86DDED4D02C}" type="pres">
      <dgm:prSet presAssocID="{346D1CF8-E801-47D2-8B65-8BCCDF800F4A}" presName="connTx" presStyleLbl="parChTrans1D2" presStyleIdx="1" presStyleCnt="2"/>
      <dgm:spPr/>
      <dgm:t>
        <a:bodyPr/>
        <a:lstStyle/>
        <a:p>
          <a:endParaRPr lang="ru-RU"/>
        </a:p>
      </dgm:t>
    </dgm:pt>
    <dgm:pt modelId="{761A1731-FC90-4D2D-A0E9-808D40002A04}" type="pres">
      <dgm:prSet presAssocID="{BC8F951A-31A6-49C4-B890-F27C46FBB42F}" presName="root2" presStyleCnt="0"/>
      <dgm:spPr/>
    </dgm:pt>
    <dgm:pt modelId="{70A7FE25-1024-41CF-A7F4-162F52459C42}" type="pres">
      <dgm:prSet presAssocID="{BC8F951A-31A6-49C4-B890-F27C46FBB42F}" presName="LevelTwoTextNode" presStyleLbl="node2" presStyleIdx="1" presStyleCnt="2">
        <dgm:presLayoutVars>
          <dgm:chPref val="3"/>
        </dgm:presLayoutVars>
      </dgm:prSet>
      <dgm:spPr/>
      <dgm:t>
        <a:bodyPr/>
        <a:lstStyle/>
        <a:p>
          <a:endParaRPr lang="ru-RU"/>
        </a:p>
      </dgm:t>
    </dgm:pt>
    <dgm:pt modelId="{F2C17430-C6A5-47B5-A8E8-8CF900AC2052}" type="pres">
      <dgm:prSet presAssocID="{BC8F951A-31A6-49C4-B890-F27C46FBB42F}" presName="level3hierChild" presStyleCnt="0"/>
      <dgm:spPr/>
    </dgm:pt>
    <dgm:pt modelId="{177BDC2F-C464-4303-95AE-DC2E0288BC20}" type="pres">
      <dgm:prSet presAssocID="{728CB82A-F4FB-4B30-98A4-7BF8CA056737}" presName="conn2-1" presStyleLbl="parChTrans1D3" presStyleIdx="1" presStyleCnt="2"/>
      <dgm:spPr/>
      <dgm:t>
        <a:bodyPr/>
        <a:lstStyle/>
        <a:p>
          <a:endParaRPr lang="ru-RU"/>
        </a:p>
      </dgm:t>
    </dgm:pt>
    <dgm:pt modelId="{70D1E885-2C8A-43D3-97E0-DC4E7CC331FE}" type="pres">
      <dgm:prSet presAssocID="{728CB82A-F4FB-4B30-98A4-7BF8CA056737}" presName="connTx" presStyleLbl="parChTrans1D3" presStyleIdx="1" presStyleCnt="2"/>
      <dgm:spPr/>
      <dgm:t>
        <a:bodyPr/>
        <a:lstStyle/>
        <a:p>
          <a:endParaRPr lang="ru-RU"/>
        </a:p>
      </dgm:t>
    </dgm:pt>
    <dgm:pt modelId="{05F3E9C8-430F-4404-BA98-926EABFAA5BE}" type="pres">
      <dgm:prSet presAssocID="{B4A368F0-5B76-4FF1-87C0-5F8E799A29D8}" presName="root2" presStyleCnt="0"/>
      <dgm:spPr/>
    </dgm:pt>
    <dgm:pt modelId="{6FD72B87-4D54-41ED-866F-C15777FE71D3}" type="pres">
      <dgm:prSet presAssocID="{B4A368F0-5B76-4FF1-87C0-5F8E799A29D8}" presName="LevelTwoTextNode" presStyleLbl="node3" presStyleIdx="1" presStyleCnt="2">
        <dgm:presLayoutVars>
          <dgm:chPref val="3"/>
        </dgm:presLayoutVars>
      </dgm:prSet>
      <dgm:spPr/>
      <dgm:t>
        <a:bodyPr/>
        <a:lstStyle/>
        <a:p>
          <a:endParaRPr lang="ru-RU"/>
        </a:p>
      </dgm:t>
    </dgm:pt>
    <dgm:pt modelId="{8279624F-0406-47B5-8F86-3E15DB6C281B}" type="pres">
      <dgm:prSet presAssocID="{B4A368F0-5B76-4FF1-87C0-5F8E799A29D8}" presName="level3hierChild" presStyleCnt="0"/>
      <dgm:spPr/>
    </dgm:pt>
  </dgm:ptLst>
  <dgm:cxnLst>
    <dgm:cxn modelId="{0E08E2A7-43D6-45B2-A667-455463F2220E}" type="presOf" srcId="{346D1CF8-E801-47D2-8B65-8BCCDF800F4A}" destId="{3FB3539F-AAC7-4303-9AD0-354374224A69}" srcOrd="0" destOrd="0" presId="urn:microsoft.com/office/officeart/2005/8/layout/hierarchy2"/>
    <dgm:cxn modelId="{9EAC76E4-B7FD-4F51-ACB9-AF589105296F}" type="presOf" srcId="{FC26171D-DAB9-42DD-960A-E6CC8F26B8C1}" destId="{AE995181-20A3-4EF2-9B3D-FFDC2BCD7F12}" srcOrd="0" destOrd="0" presId="urn:microsoft.com/office/officeart/2005/8/layout/hierarchy2"/>
    <dgm:cxn modelId="{6B48DF73-D781-4B84-85C7-8722382F4157}" type="presOf" srcId="{346D1CF8-E801-47D2-8B65-8BCCDF800F4A}" destId="{180F1A5B-2B0B-4293-86F1-E86DDED4D02C}" srcOrd="1" destOrd="0" presId="urn:microsoft.com/office/officeart/2005/8/layout/hierarchy2"/>
    <dgm:cxn modelId="{8D20F2DB-3981-4B5E-A883-E94D51E39D76}" type="presOf" srcId="{D2D1850B-75E3-4613-895A-69E4D07835DC}" destId="{D4AC5FA2-A2FE-478B-9ED0-73A66E1D7C69}" srcOrd="0" destOrd="0" presId="urn:microsoft.com/office/officeart/2005/8/layout/hierarchy2"/>
    <dgm:cxn modelId="{2F691ABF-220A-4FCF-9FD9-8288A0BDC76B}" srcId="{BC8F951A-31A6-49C4-B890-F27C46FBB42F}" destId="{B4A368F0-5B76-4FF1-87C0-5F8E799A29D8}" srcOrd="0" destOrd="0" parTransId="{728CB82A-F4FB-4B30-98A4-7BF8CA056737}" sibTransId="{73601547-87ED-48D9-9BB1-7983671F0CA4}"/>
    <dgm:cxn modelId="{178C9FA4-30A7-4A4B-BCB8-8037E350E88F}" srcId="{80CB3898-CC40-4307-898C-CB2A0436A95F}" destId="{FC26171D-DAB9-42DD-960A-E6CC8F26B8C1}" srcOrd="0" destOrd="0" parTransId="{5B7AE951-F381-45C6-AA4D-5E0C41298035}" sibTransId="{10277B29-BE56-49D6-8B61-9E0B368D6E93}"/>
    <dgm:cxn modelId="{A1DC21F9-1BF5-4D6F-B657-355FA3A7A987}" type="presOf" srcId="{728CB82A-F4FB-4B30-98A4-7BF8CA056737}" destId="{70D1E885-2C8A-43D3-97E0-DC4E7CC331FE}" srcOrd="1" destOrd="0" presId="urn:microsoft.com/office/officeart/2005/8/layout/hierarchy2"/>
    <dgm:cxn modelId="{B74C1239-027C-47E8-9D6B-BC72741F7155}" type="presOf" srcId="{A0EBFAA3-1944-40B7-BDFE-6786D7B95AF3}" destId="{AAB5BF59-AA8C-430E-908E-7F80717F47EA}" srcOrd="0" destOrd="0" presId="urn:microsoft.com/office/officeart/2005/8/layout/hierarchy2"/>
    <dgm:cxn modelId="{50C4ECCC-58E8-491C-AF99-CB41C696A432}" type="presOf" srcId="{BA65D816-E94C-47E8-973E-499D0ABEF346}" destId="{989B7EA5-330F-48DE-BC73-0F9AFFED9E57}" srcOrd="0" destOrd="0" presId="urn:microsoft.com/office/officeart/2005/8/layout/hierarchy2"/>
    <dgm:cxn modelId="{C56E7D5C-864D-4710-A06C-3BAFA95124A7}" type="presOf" srcId="{B4A368F0-5B76-4FF1-87C0-5F8E799A29D8}" destId="{6FD72B87-4D54-41ED-866F-C15777FE71D3}" srcOrd="0" destOrd="0" presId="urn:microsoft.com/office/officeart/2005/8/layout/hierarchy2"/>
    <dgm:cxn modelId="{CEB46AFB-019F-4907-80AA-48D56DD30D68}" type="presOf" srcId="{A0EBFAA3-1944-40B7-BDFE-6786D7B95AF3}" destId="{FE0ED6D1-1BA5-427A-BC9E-3E00B3067968}" srcOrd="1" destOrd="0" presId="urn:microsoft.com/office/officeart/2005/8/layout/hierarchy2"/>
    <dgm:cxn modelId="{1D435D3E-1371-427F-97AC-7F5FF589633D}" srcId="{D2D1850B-75E3-4613-895A-69E4D07835DC}" destId="{BA65D816-E94C-47E8-973E-499D0ABEF346}" srcOrd="0" destOrd="0" parTransId="{6179CFA1-A09F-415E-8779-5F3C597D6E60}" sibTransId="{6AA43CE9-6602-4B42-A746-569FB3068598}"/>
    <dgm:cxn modelId="{230C77B8-4FF1-46A2-BEA0-8055C7C15A03}" srcId="{FC26171D-DAB9-42DD-960A-E6CC8F26B8C1}" destId="{D2D1850B-75E3-4613-895A-69E4D07835DC}" srcOrd="0" destOrd="0" parTransId="{A0EBFAA3-1944-40B7-BDFE-6786D7B95AF3}" sibTransId="{3D3B5B74-9E18-46C4-8D99-A2546F89036C}"/>
    <dgm:cxn modelId="{6FE518D1-F30C-4BBD-A1E7-669ECF47FBBD}" srcId="{FC26171D-DAB9-42DD-960A-E6CC8F26B8C1}" destId="{BC8F951A-31A6-49C4-B890-F27C46FBB42F}" srcOrd="1" destOrd="0" parTransId="{346D1CF8-E801-47D2-8B65-8BCCDF800F4A}" sibTransId="{066BC293-80E1-49BA-A0B1-0FDD2985082B}"/>
    <dgm:cxn modelId="{A92CB9CD-3669-4C0A-B015-0B9032DB9E20}" type="presOf" srcId="{BC8F951A-31A6-49C4-B890-F27C46FBB42F}" destId="{70A7FE25-1024-41CF-A7F4-162F52459C42}" srcOrd="0" destOrd="0" presId="urn:microsoft.com/office/officeart/2005/8/layout/hierarchy2"/>
    <dgm:cxn modelId="{D3A9B419-43BC-4FD2-984E-1CFB8B349C1D}" type="presOf" srcId="{6179CFA1-A09F-415E-8779-5F3C597D6E60}" destId="{A0B2187C-1806-4123-871E-6D0940283F76}" srcOrd="1" destOrd="0" presId="urn:microsoft.com/office/officeart/2005/8/layout/hierarchy2"/>
    <dgm:cxn modelId="{DF91A14E-2CA8-41AE-885F-60543BDB3A51}" type="presOf" srcId="{80CB3898-CC40-4307-898C-CB2A0436A95F}" destId="{446008E3-CC9C-40B3-B313-DC607516C580}" srcOrd="0" destOrd="0" presId="urn:microsoft.com/office/officeart/2005/8/layout/hierarchy2"/>
    <dgm:cxn modelId="{0D00C928-99EA-4FB8-82CC-1364B17E8617}" type="presOf" srcId="{6179CFA1-A09F-415E-8779-5F3C597D6E60}" destId="{DE97CEF1-33FD-48DB-A7BE-BEC5A5BB520F}" srcOrd="0" destOrd="0" presId="urn:microsoft.com/office/officeart/2005/8/layout/hierarchy2"/>
    <dgm:cxn modelId="{6BBBD912-FC26-4A2A-9F9D-2E465DD387A0}" type="presOf" srcId="{728CB82A-F4FB-4B30-98A4-7BF8CA056737}" destId="{177BDC2F-C464-4303-95AE-DC2E0288BC20}" srcOrd="0" destOrd="0" presId="urn:microsoft.com/office/officeart/2005/8/layout/hierarchy2"/>
    <dgm:cxn modelId="{C155B972-D5AD-48F7-87AB-EEC2AF72C257}" type="presParOf" srcId="{446008E3-CC9C-40B3-B313-DC607516C580}" destId="{71351F39-E8E4-4274-8B87-784008B58E9A}" srcOrd="0" destOrd="0" presId="urn:microsoft.com/office/officeart/2005/8/layout/hierarchy2"/>
    <dgm:cxn modelId="{AA59A58B-5E52-4CBA-BBD2-92E161E3B72F}" type="presParOf" srcId="{71351F39-E8E4-4274-8B87-784008B58E9A}" destId="{AE995181-20A3-4EF2-9B3D-FFDC2BCD7F12}" srcOrd="0" destOrd="0" presId="urn:microsoft.com/office/officeart/2005/8/layout/hierarchy2"/>
    <dgm:cxn modelId="{9B58F394-8C6E-4E7B-9F49-9BE42D895A83}" type="presParOf" srcId="{71351F39-E8E4-4274-8B87-784008B58E9A}" destId="{A56A4664-F537-4D1B-8316-31EE2C96A73B}" srcOrd="1" destOrd="0" presId="urn:microsoft.com/office/officeart/2005/8/layout/hierarchy2"/>
    <dgm:cxn modelId="{688E43B5-3377-4F20-A3F3-C8F536491756}" type="presParOf" srcId="{A56A4664-F537-4D1B-8316-31EE2C96A73B}" destId="{AAB5BF59-AA8C-430E-908E-7F80717F47EA}" srcOrd="0" destOrd="0" presId="urn:microsoft.com/office/officeart/2005/8/layout/hierarchy2"/>
    <dgm:cxn modelId="{3825DA45-4963-4864-A490-B55835E1B7BC}" type="presParOf" srcId="{AAB5BF59-AA8C-430E-908E-7F80717F47EA}" destId="{FE0ED6D1-1BA5-427A-BC9E-3E00B3067968}" srcOrd="0" destOrd="0" presId="urn:microsoft.com/office/officeart/2005/8/layout/hierarchy2"/>
    <dgm:cxn modelId="{7842B16F-2A57-4776-9FB6-F6E6DFA65FAA}" type="presParOf" srcId="{A56A4664-F537-4D1B-8316-31EE2C96A73B}" destId="{4C7C56A9-D3BA-4BDD-9BB3-929B6D6868EB}" srcOrd="1" destOrd="0" presId="urn:microsoft.com/office/officeart/2005/8/layout/hierarchy2"/>
    <dgm:cxn modelId="{56DB5EBE-399E-4333-8498-FDF35C14E33F}" type="presParOf" srcId="{4C7C56A9-D3BA-4BDD-9BB3-929B6D6868EB}" destId="{D4AC5FA2-A2FE-478B-9ED0-73A66E1D7C69}" srcOrd="0" destOrd="0" presId="urn:microsoft.com/office/officeart/2005/8/layout/hierarchy2"/>
    <dgm:cxn modelId="{4FF5CF9A-80E5-4708-8035-8E0705699421}" type="presParOf" srcId="{4C7C56A9-D3BA-4BDD-9BB3-929B6D6868EB}" destId="{8234D494-B355-4533-9ACF-06FC8DE4221C}" srcOrd="1" destOrd="0" presId="urn:microsoft.com/office/officeart/2005/8/layout/hierarchy2"/>
    <dgm:cxn modelId="{887B53EA-927F-4E55-81E6-E54FC03B53BC}" type="presParOf" srcId="{8234D494-B355-4533-9ACF-06FC8DE4221C}" destId="{DE97CEF1-33FD-48DB-A7BE-BEC5A5BB520F}" srcOrd="0" destOrd="0" presId="urn:microsoft.com/office/officeart/2005/8/layout/hierarchy2"/>
    <dgm:cxn modelId="{649038A8-BF8E-4050-9A04-6E5CE1216378}" type="presParOf" srcId="{DE97CEF1-33FD-48DB-A7BE-BEC5A5BB520F}" destId="{A0B2187C-1806-4123-871E-6D0940283F76}" srcOrd="0" destOrd="0" presId="urn:microsoft.com/office/officeart/2005/8/layout/hierarchy2"/>
    <dgm:cxn modelId="{0AA4FB55-8EED-47E8-AEE4-77097DCFC7D9}" type="presParOf" srcId="{8234D494-B355-4533-9ACF-06FC8DE4221C}" destId="{63332724-173A-4C66-AFCC-895D1F9F7622}" srcOrd="1" destOrd="0" presId="urn:microsoft.com/office/officeart/2005/8/layout/hierarchy2"/>
    <dgm:cxn modelId="{FB9A5C69-5FBD-41AF-9992-A93AE5C764EE}" type="presParOf" srcId="{63332724-173A-4C66-AFCC-895D1F9F7622}" destId="{989B7EA5-330F-48DE-BC73-0F9AFFED9E57}" srcOrd="0" destOrd="0" presId="urn:microsoft.com/office/officeart/2005/8/layout/hierarchy2"/>
    <dgm:cxn modelId="{99824DB9-1CB0-4A77-A7DD-FF88CBFD7337}" type="presParOf" srcId="{63332724-173A-4C66-AFCC-895D1F9F7622}" destId="{E33DC7F0-87F2-42E0-8F02-27833A1FE27F}" srcOrd="1" destOrd="0" presId="urn:microsoft.com/office/officeart/2005/8/layout/hierarchy2"/>
    <dgm:cxn modelId="{7A86DEB4-C823-4225-8062-1CC9A3749DDB}" type="presParOf" srcId="{A56A4664-F537-4D1B-8316-31EE2C96A73B}" destId="{3FB3539F-AAC7-4303-9AD0-354374224A69}" srcOrd="2" destOrd="0" presId="urn:microsoft.com/office/officeart/2005/8/layout/hierarchy2"/>
    <dgm:cxn modelId="{37279E78-A514-4BEE-9B22-ACB81DC143C9}" type="presParOf" srcId="{3FB3539F-AAC7-4303-9AD0-354374224A69}" destId="{180F1A5B-2B0B-4293-86F1-E86DDED4D02C}" srcOrd="0" destOrd="0" presId="urn:microsoft.com/office/officeart/2005/8/layout/hierarchy2"/>
    <dgm:cxn modelId="{6379025A-216C-45CF-B7B9-BFDD5FAB42B0}" type="presParOf" srcId="{A56A4664-F537-4D1B-8316-31EE2C96A73B}" destId="{761A1731-FC90-4D2D-A0E9-808D40002A04}" srcOrd="3" destOrd="0" presId="urn:microsoft.com/office/officeart/2005/8/layout/hierarchy2"/>
    <dgm:cxn modelId="{D70B93D5-6A6B-4401-95BC-328765A972BB}" type="presParOf" srcId="{761A1731-FC90-4D2D-A0E9-808D40002A04}" destId="{70A7FE25-1024-41CF-A7F4-162F52459C42}" srcOrd="0" destOrd="0" presId="urn:microsoft.com/office/officeart/2005/8/layout/hierarchy2"/>
    <dgm:cxn modelId="{3DC02125-95C7-4F40-827B-B55D25F2E084}" type="presParOf" srcId="{761A1731-FC90-4D2D-A0E9-808D40002A04}" destId="{F2C17430-C6A5-47B5-A8E8-8CF900AC2052}" srcOrd="1" destOrd="0" presId="urn:microsoft.com/office/officeart/2005/8/layout/hierarchy2"/>
    <dgm:cxn modelId="{04C70CCC-C6B8-46BB-9CFD-FB57F4D7A244}" type="presParOf" srcId="{F2C17430-C6A5-47B5-A8E8-8CF900AC2052}" destId="{177BDC2F-C464-4303-95AE-DC2E0288BC20}" srcOrd="0" destOrd="0" presId="urn:microsoft.com/office/officeart/2005/8/layout/hierarchy2"/>
    <dgm:cxn modelId="{DDFAA2B9-583D-4F3A-A3DF-124F138A5FE0}" type="presParOf" srcId="{177BDC2F-C464-4303-95AE-DC2E0288BC20}" destId="{70D1E885-2C8A-43D3-97E0-DC4E7CC331FE}" srcOrd="0" destOrd="0" presId="urn:microsoft.com/office/officeart/2005/8/layout/hierarchy2"/>
    <dgm:cxn modelId="{FAA5CF15-2557-4EE5-B5F8-E8947B997481}" type="presParOf" srcId="{F2C17430-C6A5-47B5-A8E8-8CF900AC2052}" destId="{05F3E9C8-430F-4404-BA98-926EABFAA5BE}" srcOrd="1" destOrd="0" presId="urn:microsoft.com/office/officeart/2005/8/layout/hierarchy2"/>
    <dgm:cxn modelId="{56D83B3C-848A-4072-9EBB-E4D9CA3F1216}" type="presParOf" srcId="{05F3E9C8-430F-4404-BA98-926EABFAA5BE}" destId="{6FD72B87-4D54-41ED-866F-C15777FE71D3}" srcOrd="0" destOrd="0" presId="urn:microsoft.com/office/officeart/2005/8/layout/hierarchy2"/>
    <dgm:cxn modelId="{DF5FEC4E-09EE-4D86-ADD1-F4BAE0F9082C}" type="presParOf" srcId="{05F3E9C8-430F-4404-BA98-926EABFAA5BE}" destId="{8279624F-0406-47B5-8F86-3E15DB6C281B}" srcOrd="1" destOrd="0" presId="urn:microsoft.com/office/officeart/2005/8/layout/hierarchy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A92EA5-9DC7-4EB3-856A-44DC2513A2DF}">
      <dsp:nvSpPr>
        <dsp:cNvPr id="0" name=""/>
        <dsp:cNvSpPr/>
      </dsp:nvSpPr>
      <dsp:spPr>
        <a:xfrm>
          <a:off x="0" y="1720034"/>
          <a:ext cx="8424936" cy="1160285"/>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63576" tIns="163576" rIns="163576" bIns="163576" numCol="1" spcCol="1270" anchor="ctr" anchorCtr="0">
          <a:noAutofit/>
        </a:bodyPr>
        <a:lstStyle/>
        <a:p>
          <a:pPr lvl="0" algn="ctr" defTabSz="1022350">
            <a:lnSpc>
              <a:spcPct val="90000"/>
            </a:lnSpc>
            <a:spcBef>
              <a:spcPct val="0"/>
            </a:spcBef>
            <a:spcAft>
              <a:spcPct val="35000"/>
            </a:spcAft>
          </a:pPr>
          <a:r>
            <a:rPr lang="ru-RU" sz="2300" b="1" kern="1200" dirty="0" smtClean="0">
              <a:latin typeface="Georgia" panose="02040502050405020303" pitchFamily="18" charset="0"/>
            </a:rPr>
            <a:t>ОСНОВНЫЕ ФУНКЦИИ ОЦЕНКИ</a:t>
          </a:r>
          <a:endParaRPr lang="ru-RU" sz="2300" b="1" kern="1200" dirty="0">
            <a:latin typeface="Georgia" panose="02040502050405020303" pitchFamily="18" charset="0"/>
          </a:endParaRPr>
        </a:p>
      </dsp:txBody>
      <dsp:txXfrm>
        <a:off x="0" y="1720034"/>
        <a:ext cx="8424936" cy="626553"/>
      </dsp:txXfrm>
    </dsp:sp>
    <dsp:sp modelId="{8D3BF731-4EF1-48A8-98B5-DD139D046DA8}">
      <dsp:nvSpPr>
        <dsp:cNvPr id="0" name=""/>
        <dsp:cNvSpPr/>
      </dsp:nvSpPr>
      <dsp:spPr>
        <a:xfrm>
          <a:off x="4113" y="2323161"/>
          <a:ext cx="2805569" cy="533731"/>
        </a:xfrm>
        <a:prstGeom prst="rect">
          <a:avLst/>
        </a:prstGeom>
        <a:solidFill>
          <a:schemeClr val="accent4">
            <a:alpha val="90000"/>
            <a:tint val="40000"/>
            <a:hueOff val="0"/>
            <a:satOff val="0"/>
            <a:lumOff val="0"/>
            <a:alphaOff val="0"/>
          </a:schemeClr>
        </a:solidFill>
        <a:ln w="9525" cap="flat" cmpd="sng" algn="ctr">
          <a:solidFill>
            <a:schemeClr val="accent4">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77800" tIns="31750" rIns="177800" bIns="31750" numCol="1" spcCol="1270" anchor="ctr" anchorCtr="0">
          <a:noAutofit/>
        </a:bodyPr>
        <a:lstStyle/>
        <a:p>
          <a:pPr lvl="0" algn="ctr" defTabSz="1111250">
            <a:lnSpc>
              <a:spcPct val="90000"/>
            </a:lnSpc>
            <a:spcBef>
              <a:spcPct val="0"/>
            </a:spcBef>
            <a:spcAft>
              <a:spcPct val="35000"/>
            </a:spcAft>
          </a:pPr>
          <a:r>
            <a:rPr lang="ru-RU" sz="2500" kern="1200" dirty="0" smtClean="0"/>
            <a:t>информационная</a:t>
          </a:r>
          <a:endParaRPr lang="ru-RU" sz="2500" kern="1200" dirty="0"/>
        </a:p>
      </dsp:txBody>
      <dsp:txXfrm>
        <a:off x="4113" y="2323161"/>
        <a:ext cx="2805569" cy="533731"/>
      </dsp:txXfrm>
    </dsp:sp>
    <dsp:sp modelId="{68FC8D7E-1162-4D7D-BD49-0741C2F78504}">
      <dsp:nvSpPr>
        <dsp:cNvPr id="0" name=""/>
        <dsp:cNvSpPr/>
      </dsp:nvSpPr>
      <dsp:spPr>
        <a:xfrm>
          <a:off x="2809683" y="2323161"/>
          <a:ext cx="2805569" cy="533731"/>
        </a:xfrm>
        <a:prstGeom prst="rect">
          <a:avLst/>
        </a:prstGeom>
        <a:solidFill>
          <a:schemeClr val="accent4">
            <a:alpha val="90000"/>
            <a:tint val="40000"/>
            <a:hueOff val="0"/>
            <a:satOff val="0"/>
            <a:lumOff val="0"/>
            <a:alphaOff val="0"/>
          </a:schemeClr>
        </a:solidFill>
        <a:ln w="9525" cap="flat" cmpd="sng" algn="ctr">
          <a:solidFill>
            <a:schemeClr val="accent4">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77800" tIns="31750" rIns="177800" bIns="31750" numCol="1" spcCol="1270" anchor="ctr" anchorCtr="0">
          <a:noAutofit/>
        </a:bodyPr>
        <a:lstStyle/>
        <a:p>
          <a:pPr lvl="0" algn="ctr" defTabSz="1111250">
            <a:lnSpc>
              <a:spcPct val="90000"/>
            </a:lnSpc>
            <a:spcBef>
              <a:spcPct val="0"/>
            </a:spcBef>
            <a:spcAft>
              <a:spcPct val="35000"/>
            </a:spcAft>
          </a:pPr>
          <a:r>
            <a:rPr lang="ru-RU" sz="2500" kern="1200" dirty="0" smtClean="0"/>
            <a:t>контролирующая</a:t>
          </a:r>
          <a:endParaRPr lang="ru-RU" sz="2500" kern="1200" dirty="0"/>
        </a:p>
      </dsp:txBody>
      <dsp:txXfrm>
        <a:off x="2809683" y="2323161"/>
        <a:ext cx="2805569" cy="533731"/>
      </dsp:txXfrm>
    </dsp:sp>
    <dsp:sp modelId="{DCBAD9BE-8F23-4142-BDB5-C04E37707CEF}">
      <dsp:nvSpPr>
        <dsp:cNvPr id="0" name=""/>
        <dsp:cNvSpPr/>
      </dsp:nvSpPr>
      <dsp:spPr>
        <a:xfrm>
          <a:off x="5615252" y="2323161"/>
          <a:ext cx="2805569" cy="533731"/>
        </a:xfrm>
        <a:prstGeom prst="rect">
          <a:avLst/>
        </a:prstGeom>
        <a:solidFill>
          <a:schemeClr val="accent4">
            <a:alpha val="90000"/>
            <a:tint val="40000"/>
            <a:hueOff val="0"/>
            <a:satOff val="0"/>
            <a:lumOff val="0"/>
            <a:alphaOff val="0"/>
          </a:schemeClr>
        </a:solidFill>
        <a:ln w="9525" cap="flat" cmpd="sng" algn="ctr">
          <a:solidFill>
            <a:schemeClr val="accent4">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77800" tIns="31750" rIns="177800" bIns="31750" numCol="1" spcCol="1270" anchor="ctr" anchorCtr="0">
          <a:noAutofit/>
        </a:bodyPr>
        <a:lstStyle/>
        <a:p>
          <a:pPr lvl="0" algn="ctr" defTabSz="1111250">
            <a:lnSpc>
              <a:spcPct val="90000"/>
            </a:lnSpc>
            <a:spcBef>
              <a:spcPct val="0"/>
            </a:spcBef>
            <a:spcAft>
              <a:spcPct val="35000"/>
            </a:spcAft>
          </a:pPr>
          <a:r>
            <a:rPr lang="ru-RU" sz="2500" kern="1200" dirty="0" smtClean="0"/>
            <a:t>регулирующая</a:t>
          </a:r>
          <a:endParaRPr lang="ru-RU" sz="2500" kern="1200" dirty="0"/>
        </a:p>
      </dsp:txBody>
      <dsp:txXfrm>
        <a:off x="5615252" y="2323161"/>
        <a:ext cx="2805569" cy="533731"/>
      </dsp:txXfrm>
    </dsp:sp>
    <dsp:sp modelId="{975F5A24-19AA-4ABF-8A6D-F9ED49E96E6E}">
      <dsp:nvSpPr>
        <dsp:cNvPr id="0" name=""/>
        <dsp:cNvSpPr/>
      </dsp:nvSpPr>
      <dsp:spPr>
        <a:xfrm rot="10800000">
          <a:off x="0" y="72012"/>
          <a:ext cx="8424936" cy="1736996"/>
        </a:xfrm>
        <a:prstGeom prst="upArrowCallout">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2"/>
        </a:lnRef>
        <a:fillRef idx="3">
          <a:schemeClr val="accent2"/>
        </a:fillRef>
        <a:effectRef idx="3">
          <a:schemeClr val="accent2"/>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ru-RU" sz="1400" b="1" kern="1200" dirty="0" smtClean="0">
              <a:latin typeface="Georgia" panose="02040502050405020303" pitchFamily="18" charset="0"/>
            </a:rPr>
            <a:t>ПОД ОЦЕНКОЙ ПОНИМАЕТСЯ ПРОЦЕСС СООТНОШЕНИЯ РЕАЛЬНЫХ РЕЗУЛЬТАТОВ ОБРАЗОВАНИЯ УЧАЩИХСЯ С ПЛАНИРУЕМЫМИ ЦЕЛЯМИ</a:t>
          </a:r>
          <a:endParaRPr lang="ru-RU" sz="1400" b="1" kern="1200" dirty="0">
            <a:latin typeface="Georgia" panose="02040502050405020303" pitchFamily="18" charset="0"/>
          </a:endParaRPr>
        </a:p>
      </dsp:txBody>
      <dsp:txXfrm rot="10800000">
        <a:off x="0" y="72012"/>
        <a:ext cx="8424936" cy="11286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995181-20A3-4EF2-9B3D-FFDC2BCD7F12}">
      <dsp:nvSpPr>
        <dsp:cNvPr id="0" name=""/>
        <dsp:cNvSpPr/>
      </dsp:nvSpPr>
      <dsp:spPr>
        <a:xfrm>
          <a:off x="4324" y="984994"/>
          <a:ext cx="2252711" cy="112635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ru-RU" sz="2100" b="1" kern="1200" dirty="0" smtClean="0">
              <a:latin typeface="Georgia" panose="02040502050405020303" pitchFamily="18" charset="0"/>
            </a:rPr>
            <a:t>ОЦЕНКА</a:t>
          </a:r>
          <a:endParaRPr lang="ru-RU" sz="2100" b="1" kern="1200" dirty="0">
            <a:latin typeface="Georgia" panose="02040502050405020303" pitchFamily="18" charset="0"/>
          </a:endParaRPr>
        </a:p>
      </dsp:txBody>
      <dsp:txXfrm>
        <a:off x="37314" y="1017984"/>
        <a:ext cx="2186731" cy="1060375"/>
      </dsp:txXfrm>
    </dsp:sp>
    <dsp:sp modelId="{AAB5BF59-AA8C-430E-908E-7F80717F47EA}">
      <dsp:nvSpPr>
        <dsp:cNvPr id="0" name=""/>
        <dsp:cNvSpPr/>
      </dsp:nvSpPr>
      <dsp:spPr>
        <a:xfrm rot="19457599">
          <a:off x="2152733" y="1191605"/>
          <a:ext cx="1109688" cy="65478"/>
        </a:xfrm>
        <a:custGeom>
          <a:avLst/>
          <a:gdLst/>
          <a:ahLst/>
          <a:cxnLst/>
          <a:rect l="0" t="0" r="0" b="0"/>
          <a:pathLst>
            <a:path>
              <a:moveTo>
                <a:pt x="0" y="32739"/>
              </a:moveTo>
              <a:lnTo>
                <a:pt x="1109688" y="3273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2679835" y="1196602"/>
        <a:ext cx="55484" cy="55484"/>
      </dsp:txXfrm>
    </dsp:sp>
    <dsp:sp modelId="{D4AC5FA2-A2FE-478B-9ED0-73A66E1D7C69}">
      <dsp:nvSpPr>
        <dsp:cNvPr id="0" name=""/>
        <dsp:cNvSpPr/>
      </dsp:nvSpPr>
      <dsp:spPr>
        <a:xfrm>
          <a:off x="3158120" y="337339"/>
          <a:ext cx="2252711" cy="1126355"/>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ru-RU" sz="2100" b="1" kern="1200" dirty="0" smtClean="0">
              <a:latin typeface="Georgia" panose="02040502050405020303" pitchFamily="18" charset="0"/>
            </a:rPr>
            <a:t>внешняя</a:t>
          </a:r>
          <a:endParaRPr lang="ru-RU" sz="2100" b="1" kern="1200" dirty="0">
            <a:latin typeface="Georgia" panose="02040502050405020303" pitchFamily="18" charset="0"/>
          </a:endParaRPr>
        </a:p>
      </dsp:txBody>
      <dsp:txXfrm>
        <a:off x="3191110" y="370329"/>
        <a:ext cx="2186731" cy="1060375"/>
      </dsp:txXfrm>
    </dsp:sp>
    <dsp:sp modelId="{DE97CEF1-33FD-48DB-A7BE-BEC5A5BB520F}">
      <dsp:nvSpPr>
        <dsp:cNvPr id="0" name=""/>
        <dsp:cNvSpPr/>
      </dsp:nvSpPr>
      <dsp:spPr>
        <a:xfrm>
          <a:off x="5410831" y="867778"/>
          <a:ext cx="901084" cy="65478"/>
        </a:xfrm>
        <a:custGeom>
          <a:avLst/>
          <a:gdLst/>
          <a:ahLst/>
          <a:cxnLst/>
          <a:rect l="0" t="0" r="0" b="0"/>
          <a:pathLst>
            <a:path>
              <a:moveTo>
                <a:pt x="0" y="32739"/>
              </a:moveTo>
              <a:lnTo>
                <a:pt x="901084" y="32739"/>
              </a:lnTo>
            </a:path>
          </a:pathLst>
        </a:custGeom>
        <a:noFill/>
        <a:ln w="25400" cap="flat" cmpd="sng" algn="ctr">
          <a:solidFill>
            <a:schemeClr val="accent4">
              <a:shade val="95000"/>
              <a:satMod val="105000"/>
            </a:schemeClr>
          </a:solidFill>
          <a:prstDash val="solid"/>
        </a:ln>
        <a:effectLst/>
      </dsp:spPr>
      <dsp:style>
        <a:lnRef idx="1">
          <a:schemeClr val="accent4"/>
        </a:lnRef>
        <a:fillRef idx="0">
          <a:schemeClr val="accent4"/>
        </a:fillRef>
        <a:effectRef idx="0">
          <a:schemeClr val="accent4"/>
        </a:effectRef>
        <a:fontRef idx="minor">
          <a:schemeClr val="tx1"/>
        </a:fontRef>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5838846" y="877990"/>
        <a:ext cx="45054" cy="45054"/>
      </dsp:txXfrm>
    </dsp:sp>
    <dsp:sp modelId="{989B7EA5-330F-48DE-BC73-0F9AFFED9E57}">
      <dsp:nvSpPr>
        <dsp:cNvPr id="0" name=""/>
        <dsp:cNvSpPr/>
      </dsp:nvSpPr>
      <dsp:spPr>
        <a:xfrm>
          <a:off x="6311916" y="337339"/>
          <a:ext cx="2252711" cy="1126355"/>
        </a:xfrm>
        <a:prstGeom prst="roundRect">
          <a:avLst>
            <a:gd name="adj" fmla="val 10000"/>
          </a:avLst>
        </a:prstGeom>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4"/>
        </a:lnRef>
        <a:fillRef idx="3">
          <a:schemeClr val="accent4"/>
        </a:fillRef>
        <a:effectRef idx="3">
          <a:schemeClr val="accent4"/>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ru-RU" sz="2100" b="1" kern="1200" dirty="0" err="1" smtClean="0">
              <a:latin typeface="Georgia" panose="02040502050405020303" pitchFamily="18" charset="0"/>
            </a:rPr>
            <a:t>суммативная</a:t>
          </a:r>
          <a:endParaRPr lang="ru-RU" sz="2100" b="1" kern="1200" dirty="0">
            <a:latin typeface="Georgia" panose="02040502050405020303" pitchFamily="18" charset="0"/>
          </a:endParaRPr>
        </a:p>
      </dsp:txBody>
      <dsp:txXfrm>
        <a:off x="6344906" y="370329"/>
        <a:ext cx="2186731" cy="1060375"/>
      </dsp:txXfrm>
    </dsp:sp>
    <dsp:sp modelId="{3FB3539F-AAC7-4303-9AD0-354374224A69}">
      <dsp:nvSpPr>
        <dsp:cNvPr id="0" name=""/>
        <dsp:cNvSpPr/>
      </dsp:nvSpPr>
      <dsp:spPr>
        <a:xfrm rot="2142401">
          <a:off x="2152733" y="1839259"/>
          <a:ext cx="1109688" cy="65478"/>
        </a:xfrm>
        <a:custGeom>
          <a:avLst/>
          <a:gdLst/>
          <a:ahLst/>
          <a:cxnLst/>
          <a:rect l="0" t="0" r="0" b="0"/>
          <a:pathLst>
            <a:path>
              <a:moveTo>
                <a:pt x="0" y="32739"/>
              </a:moveTo>
              <a:lnTo>
                <a:pt x="1109688" y="3273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2679835" y="1844257"/>
        <a:ext cx="55484" cy="55484"/>
      </dsp:txXfrm>
    </dsp:sp>
    <dsp:sp modelId="{70A7FE25-1024-41CF-A7F4-162F52459C42}">
      <dsp:nvSpPr>
        <dsp:cNvPr id="0" name=""/>
        <dsp:cNvSpPr/>
      </dsp:nvSpPr>
      <dsp:spPr>
        <a:xfrm>
          <a:off x="3158120" y="1632648"/>
          <a:ext cx="2252711" cy="1126355"/>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ru-RU" sz="2100" b="1" kern="1200" dirty="0" smtClean="0">
              <a:latin typeface="Georgia" panose="02040502050405020303" pitchFamily="18" charset="0"/>
            </a:rPr>
            <a:t>внутренняя</a:t>
          </a:r>
          <a:endParaRPr lang="ru-RU" sz="2100" b="1" kern="1200" dirty="0">
            <a:latin typeface="Georgia" panose="02040502050405020303" pitchFamily="18" charset="0"/>
          </a:endParaRPr>
        </a:p>
      </dsp:txBody>
      <dsp:txXfrm>
        <a:off x="3191110" y="1665638"/>
        <a:ext cx="2186731" cy="1060375"/>
      </dsp:txXfrm>
    </dsp:sp>
    <dsp:sp modelId="{177BDC2F-C464-4303-95AE-DC2E0288BC20}">
      <dsp:nvSpPr>
        <dsp:cNvPr id="0" name=""/>
        <dsp:cNvSpPr/>
      </dsp:nvSpPr>
      <dsp:spPr>
        <a:xfrm>
          <a:off x="5410831" y="2163087"/>
          <a:ext cx="901084" cy="65478"/>
        </a:xfrm>
        <a:custGeom>
          <a:avLst/>
          <a:gdLst/>
          <a:ahLst/>
          <a:cxnLst/>
          <a:rect l="0" t="0" r="0" b="0"/>
          <a:pathLst>
            <a:path>
              <a:moveTo>
                <a:pt x="0" y="32739"/>
              </a:moveTo>
              <a:lnTo>
                <a:pt x="901084" y="32739"/>
              </a:lnTo>
            </a:path>
          </a:pathLst>
        </a:custGeom>
        <a:noFill/>
        <a:ln w="25400" cap="flat" cmpd="sng" algn="ctr">
          <a:solidFill>
            <a:schemeClr val="accent4">
              <a:shade val="95000"/>
              <a:satMod val="105000"/>
            </a:schemeClr>
          </a:solidFill>
          <a:prstDash val="solid"/>
        </a:ln>
        <a:effectLst/>
      </dsp:spPr>
      <dsp:style>
        <a:lnRef idx="1">
          <a:schemeClr val="accent4"/>
        </a:lnRef>
        <a:fillRef idx="0">
          <a:schemeClr val="accent4"/>
        </a:fillRef>
        <a:effectRef idx="0">
          <a:schemeClr val="accent4"/>
        </a:effectRef>
        <a:fontRef idx="minor">
          <a:schemeClr val="tx1"/>
        </a:fontRef>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5838846" y="2173299"/>
        <a:ext cx="45054" cy="45054"/>
      </dsp:txXfrm>
    </dsp:sp>
    <dsp:sp modelId="{6FD72B87-4D54-41ED-866F-C15777FE71D3}">
      <dsp:nvSpPr>
        <dsp:cNvPr id="0" name=""/>
        <dsp:cNvSpPr/>
      </dsp:nvSpPr>
      <dsp:spPr>
        <a:xfrm>
          <a:off x="6311916" y="1632648"/>
          <a:ext cx="2252711" cy="1126355"/>
        </a:xfrm>
        <a:prstGeom prst="roundRect">
          <a:avLst>
            <a:gd name="adj" fmla="val 10000"/>
          </a:avLst>
        </a:prstGeom>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4"/>
        </a:lnRef>
        <a:fillRef idx="3">
          <a:schemeClr val="accent4"/>
        </a:fillRef>
        <a:effectRef idx="3">
          <a:schemeClr val="accent4"/>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ru-RU" sz="2100" b="1" kern="1200" dirty="0" smtClean="0">
              <a:latin typeface="Georgia" panose="02040502050405020303" pitchFamily="18" charset="0"/>
            </a:rPr>
            <a:t>формирующая</a:t>
          </a:r>
          <a:endParaRPr lang="ru-RU" sz="2100" b="1" kern="1200" dirty="0">
            <a:latin typeface="Georgia" panose="02040502050405020303" pitchFamily="18" charset="0"/>
          </a:endParaRPr>
        </a:p>
      </dsp:txBody>
      <dsp:txXfrm>
        <a:off x="6344906" y="1665638"/>
        <a:ext cx="2186731" cy="1060375"/>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08.12.2022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08.12.2022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08.12.2022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08.12.2022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08.12.2022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08.12.2022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08.12.2022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08.12.2022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08.12.2022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08.12.2022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08.12.2022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08.12.2022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slide" Target="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slide" Target="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slide" Target="slide13.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6.xml"/><Relationship Id="rId4" Type="http://schemas.openxmlformats.org/officeDocument/2006/relationships/image" Target="../media/image1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2" cstate="print">
            <a:extLst>
              <a:ext uri="{28A0092B-C50C-407E-A947-70E740481C1C}">
                <a14:useLocalDpi xmlns:a14="http://schemas.microsoft.com/office/drawing/2010/main" val="0"/>
              </a:ext>
            </a:extLst>
          </a:blip>
          <a:srcRect b="27161"/>
          <a:stretch/>
        </p:blipFill>
        <p:spPr>
          <a:xfrm>
            <a:off x="107504" y="188640"/>
            <a:ext cx="8928992" cy="6336703"/>
          </a:xfrm>
          <a:prstGeom prst="rect">
            <a:avLst/>
          </a:prstGeom>
        </p:spPr>
      </p:pic>
      <p:sp>
        <p:nvSpPr>
          <p:cNvPr id="3" name="Подзаголовок 2"/>
          <p:cNvSpPr>
            <a:spLocks noGrp="1"/>
          </p:cNvSpPr>
          <p:nvPr>
            <p:ph type="subTitle" idx="1"/>
          </p:nvPr>
        </p:nvSpPr>
        <p:spPr>
          <a:xfrm>
            <a:off x="395536" y="1916832"/>
            <a:ext cx="8352928" cy="4608510"/>
          </a:xfrm>
        </p:spPr>
        <p:txBody>
          <a:bodyPr>
            <a:normAutofit lnSpcReduction="10000"/>
          </a:bodyPr>
          <a:lstStyle/>
          <a:p>
            <a:r>
              <a:rPr lang="ru-RU" sz="3900" b="1" dirty="0">
                <a:solidFill>
                  <a:srgbClr val="FFC000"/>
                </a:solidFill>
                <a:latin typeface="Impact" panose="020B0806030902050204" pitchFamily="34" charset="0"/>
                <a:cs typeface="Times New Roman" panose="02020603050405020304" pitchFamily="18" charset="0"/>
              </a:rPr>
              <a:t>«ТЕХНОЛОГИЯ ФОРМИРУЮЩЕГО ОЦЕНИВАНИЯ КАК МЕХАНИЗМ ДОСТИЖЕНИЯ ПЛАНИРУЕМЫХ РЕЗУЛЬТАТОВ»</a:t>
            </a:r>
          </a:p>
          <a:p>
            <a:pPr algn="r"/>
            <a:endParaRPr lang="ru-RU" sz="1600" dirty="0" smtClean="0">
              <a:solidFill>
                <a:schemeClr val="tx1"/>
              </a:solidFill>
              <a:latin typeface="Georgia" panose="02040502050405020303" pitchFamily="18" charset="0"/>
            </a:endParaRPr>
          </a:p>
          <a:p>
            <a:pPr algn="r"/>
            <a:endParaRPr lang="ru-RU" sz="1600" dirty="0">
              <a:solidFill>
                <a:schemeClr val="tx1"/>
              </a:solidFill>
              <a:latin typeface="Georgia" panose="02040502050405020303" pitchFamily="18" charset="0"/>
            </a:endParaRPr>
          </a:p>
          <a:p>
            <a:pPr algn="r"/>
            <a:endParaRPr lang="ru-RU" sz="1600" dirty="0" smtClean="0">
              <a:solidFill>
                <a:schemeClr val="tx1"/>
              </a:solidFill>
              <a:latin typeface="Georgia" panose="02040502050405020303" pitchFamily="18" charset="0"/>
            </a:endParaRPr>
          </a:p>
          <a:p>
            <a:pPr algn="r"/>
            <a:endParaRPr lang="ru-RU" sz="1600" dirty="0">
              <a:solidFill>
                <a:schemeClr val="tx1"/>
              </a:solidFill>
              <a:latin typeface="Georgia" panose="02040502050405020303" pitchFamily="18" charset="0"/>
            </a:endParaRPr>
          </a:p>
          <a:p>
            <a:pPr algn="r"/>
            <a:r>
              <a:rPr lang="ru-RU" sz="2100" b="1" dirty="0" err="1">
                <a:solidFill>
                  <a:schemeClr val="bg1"/>
                </a:solidFill>
                <a:latin typeface="Georgia" panose="02040502050405020303" pitchFamily="18" charset="0"/>
              </a:rPr>
              <a:t>Самигуллина</a:t>
            </a:r>
            <a:r>
              <a:rPr lang="ru-RU" sz="2100" b="1" dirty="0">
                <a:solidFill>
                  <a:schemeClr val="bg1"/>
                </a:solidFill>
                <a:latin typeface="Georgia" panose="02040502050405020303" pitchFamily="18" charset="0"/>
              </a:rPr>
              <a:t> З.З</a:t>
            </a:r>
            <a:r>
              <a:rPr lang="ru-RU" sz="2100" b="1" dirty="0" smtClean="0">
                <a:solidFill>
                  <a:schemeClr val="bg1"/>
                </a:solidFill>
                <a:latin typeface="Georgia" panose="02040502050405020303" pitchFamily="18" charset="0"/>
              </a:rPr>
              <a:t>.-</a:t>
            </a:r>
            <a:r>
              <a:rPr lang="ru-RU" sz="2100" b="1" dirty="0" smtClean="0">
                <a:solidFill>
                  <a:schemeClr val="bg1"/>
                </a:solidFill>
                <a:latin typeface="Georgia" panose="02040502050405020303" pitchFamily="18" charset="0"/>
              </a:rPr>
              <a:t> директор </a:t>
            </a:r>
            <a:endParaRPr lang="ru-RU" sz="2100" b="1" dirty="0">
              <a:solidFill>
                <a:schemeClr val="bg1"/>
              </a:solidFill>
              <a:latin typeface="Georgia" panose="02040502050405020303" pitchFamily="18" charset="0"/>
            </a:endParaRPr>
          </a:p>
          <a:p>
            <a:pPr algn="r"/>
            <a:r>
              <a:rPr lang="ru-RU" sz="2100" b="1" dirty="0">
                <a:solidFill>
                  <a:schemeClr val="bg1"/>
                </a:solidFill>
                <a:latin typeface="Georgia" panose="02040502050405020303" pitchFamily="18" charset="0"/>
              </a:rPr>
              <a:t>МБОУ «</a:t>
            </a:r>
            <a:r>
              <a:rPr lang="ru-RU" sz="2100" b="1" dirty="0" err="1">
                <a:solidFill>
                  <a:schemeClr val="bg1"/>
                </a:solidFill>
                <a:latin typeface="Georgia" panose="02040502050405020303" pitchFamily="18" charset="0"/>
              </a:rPr>
              <a:t>Староюмралинская</a:t>
            </a:r>
            <a:r>
              <a:rPr lang="ru-RU" sz="2100" b="1" dirty="0">
                <a:solidFill>
                  <a:schemeClr val="bg1"/>
                </a:solidFill>
                <a:latin typeface="Georgia" panose="02040502050405020303" pitchFamily="18" charset="0"/>
              </a:rPr>
              <a:t> СОШ</a:t>
            </a:r>
            <a:r>
              <a:rPr lang="ru-RU" sz="2100" b="1" dirty="0" smtClean="0">
                <a:solidFill>
                  <a:schemeClr val="bg1"/>
                </a:solidFill>
                <a:latin typeface="Georgia" panose="02040502050405020303" pitchFamily="18" charset="0"/>
              </a:rPr>
              <a:t>» </a:t>
            </a:r>
          </a:p>
          <a:p>
            <a:pPr algn="r"/>
            <a:r>
              <a:rPr lang="ru-RU" sz="2100" b="1" dirty="0" err="1" smtClean="0">
                <a:solidFill>
                  <a:schemeClr val="bg1"/>
                </a:solidFill>
                <a:latin typeface="Georgia" panose="02040502050405020303" pitchFamily="18" charset="0"/>
              </a:rPr>
              <a:t>Апастовского</a:t>
            </a:r>
            <a:r>
              <a:rPr lang="ru-RU" sz="2100" b="1" dirty="0" smtClean="0">
                <a:solidFill>
                  <a:schemeClr val="bg1"/>
                </a:solidFill>
                <a:latin typeface="Georgia" panose="02040502050405020303" pitchFamily="18" charset="0"/>
              </a:rPr>
              <a:t> муниципального района </a:t>
            </a:r>
            <a:r>
              <a:rPr lang="ru-RU" sz="2100" b="1" dirty="0" smtClean="0">
                <a:solidFill>
                  <a:schemeClr val="bg1"/>
                </a:solidFill>
                <a:latin typeface="Georgia" panose="02040502050405020303" pitchFamily="18" charset="0"/>
              </a:rPr>
              <a:t>РТ</a:t>
            </a:r>
            <a:endParaRPr lang="ru-RU" sz="2100" b="1" dirty="0">
              <a:solidFill>
                <a:schemeClr val="bg1"/>
              </a:solidFill>
              <a:latin typeface="Georgia" panose="02040502050405020303" pitchFamily="18" charset="0"/>
            </a:endParaRPr>
          </a:p>
        </p:txBody>
      </p:sp>
      <p:sp>
        <p:nvSpPr>
          <p:cNvPr id="2" name="Заголовок 1"/>
          <p:cNvSpPr>
            <a:spLocks noGrp="1"/>
          </p:cNvSpPr>
          <p:nvPr>
            <p:ph type="ctrTitle"/>
          </p:nvPr>
        </p:nvSpPr>
        <p:spPr>
          <a:xfrm>
            <a:off x="323529" y="332657"/>
            <a:ext cx="8134672" cy="1152127"/>
          </a:xfrm>
        </p:spPr>
        <p:txBody>
          <a:bodyPr>
            <a:normAutofit/>
          </a:bodyPr>
          <a:lstStyle/>
          <a:p>
            <a:r>
              <a:rPr lang="ru-RU" sz="1600" b="1" dirty="0" smtClean="0">
                <a:latin typeface="Georgia" panose="02040502050405020303" pitchFamily="18" charset="0"/>
              </a:rPr>
              <a:t>Методический семинар в рамках проекта «500+»</a:t>
            </a:r>
            <a:br>
              <a:rPr lang="ru-RU" sz="1600" b="1" dirty="0" smtClean="0">
                <a:latin typeface="Georgia" panose="02040502050405020303" pitchFamily="18" charset="0"/>
              </a:rPr>
            </a:br>
            <a:r>
              <a:rPr lang="ru-RU" sz="1600" b="1" dirty="0" smtClean="0">
                <a:latin typeface="Georgia" panose="02040502050405020303" pitchFamily="18" charset="0"/>
              </a:rPr>
              <a:t>на базе МБОУ «</a:t>
            </a:r>
            <a:r>
              <a:rPr lang="ru-RU" sz="1600" b="1" dirty="0" err="1" smtClean="0">
                <a:latin typeface="Georgia" panose="02040502050405020303" pitchFamily="18" charset="0"/>
              </a:rPr>
              <a:t>Кураловская</a:t>
            </a:r>
            <a:r>
              <a:rPr lang="ru-RU" sz="1600" b="1" dirty="0" smtClean="0">
                <a:latin typeface="Georgia" panose="02040502050405020303" pitchFamily="18" charset="0"/>
              </a:rPr>
              <a:t> СОШ»</a:t>
            </a:r>
            <a:r>
              <a:rPr lang="ru-RU" sz="1600" b="1" dirty="0">
                <a:latin typeface="Georgia" panose="02040502050405020303" pitchFamily="18" charset="0"/>
              </a:rPr>
              <a:t> </a:t>
            </a:r>
            <a:r>
              <a:rPr lang="ru-RU" sz="1600" b="1" dirty="0" smtClean="0">
                <a:latin typeface="Georgia" panose="02040502050405020303" pitchFamily="18" charset="0"/>
              </a:rPr>
              <a:t/>
            </a:r>
            <a:br>
              <a:rPr lang="ru-RU" sz="1600" b="1" dirty="0" smtClean="0">
                <a:latin typeface="Georgia" panose="02040502050405020303" pitchFamily="18" charset="0"/>
              </a:rPr>
            </a:br>
            <a:r>
              <a:rPr lang="ru-RU" sz="1600" b="1" dirty="0" err="1" smtClean="0">
                <a:latin typeface="Georgia" panose="02040502050405020303" pitchFamily="18" charset="0"/>
              </a:rPr>
              <a:t>Верхнеуслонского</a:t>
            </a:r>
            <a:r>
              <a:rPr lang="ru-RU" sz="1600" b="1" dirty="0" smtClean="0">
                <a:latin typeface="Georgia" panose="02040502050405020303" pitchFamily="18" charset="0"/>
              </a:rPr>
              <a:t> </a:t>
            </a:r>
            <a:r>
              <a:rPr lang="ru-RU" sz="1600" b="1" dirty="0">
                <a:latin typeface="Georgia" panose="02040502050405020303" pitchFamily="18" charset="0"/>
              </a:rPr>
              <a:t>муниципального района Республики Татарстан</a:t>
            </a:r>
            <a:br>
              <a:rPr lang="ru-RU" sz="1600" b="1" dirty="0">
                <a:latin typeface="Georgia" panose="02040502050405020303" pitchFamily="18" charset="0"/>
              </a:rPr>
            </a:br>
            <a:endParaRPr lang="ru-RU" sz="1600" dirty="0">
              <a:latin typeface="Georgia" panose="02040502050405020303" pitchFamily="18" charset="0"/>
            </a:endParaRPr>
          </a:p>
        </p:txBody>
      </p:sp>
    </p:spTree>
    <p:extLst>
      <p:ext uri="{BB962C8B-B14F-4D97-AF65-F5344CB8AC3E}">
        <p14:creationId xmlns:p14="http://schemas.microsoft.com/office/powerpoint/2010/main" val="30062990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Рисунок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724" y="476673"/>
            <a:ext cx="8209731" cy="5904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96196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Рисунок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74274"/>
            <a:ext cx="7416824" cy="6091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79201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792088"/>
          </a:xfrm>
        </p:spPr>
        <p:txBody>
          <a:bodyPr>
            <a:noAutofit/>
          </a:bodyPr>
          <a:lstStyle/>
          <a:p>
            <a:pPr>
              <a:defRPr/>
            </a:pPr>
            <a:r>
              <a:rPr lang="ru-RU" sz="2800" b="1" dirty="0">
                <a:solidFill>
                  <a:srgbClr val="C00000"/>
                </a:solidFill>
                <a:latin typeface="Georgia" panose="02040502050405020303" pitchFamily="18" charset="0"/>
              </a:rPr>
              <a:t>Технология </a:t>
            </a:r>
            <a:r>
              <a:rPr lang="ru-RU" sz="2800" b="1" dirty="0" smtClean="0">
                <a:solidFill>
                  <a:srgbClr val="C00000"/>
                </a:solidFill>
                <a:latin typeface="Georgia" panose="02040502050405020303" pitchFamily="18" charset="0"/>
              </a:rPr>
              <a:t>формирующего оценивания</a:t>
            </a:r>
            <a:endParaRPr lang="ru-RU" sz="2800" b="1" dirty="0">
              <a:solidFill>
                <a:srgbClr val="C00000"/>
              </a:solidFill>
              <a:latin typeface="Georgia" panose="02040502050405020303" pitchFamily="18" charset="0"/>
            </a:endParaRPr>
          </a:p>
        </p:txBody>
      </p:sp>
      <p:graphicFrame>
        <p:nvGraphicFramePr>
          <p:cNvPr id="3" name="Схема 2"/>
          <p:cNvGraphicFramePr/>
          <p:nvPr>
            <p:extLst>
              <p:ext uri="{D42A27DB-BD31-4B8C-83A1-F6EECF244321}">
                <p14:modId xmlns:p14="http://schemas.microsoft.com/office/powerpoint/2010/main" val="575849302"/>
              </p:ext>
            </p:extLst>
          </p:nvPr>
        </p:nvGraphicFramePr>
        <p:xfrm>
          <a:off x="395536" y="908720"/>
          <a:ext cx="8424936" cy="2880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Схема 6"/>
          <p:cNvGraphicFramePr/>
          <p:nvPr>
            <p:extLst>
              <p:ext uri="{D42A27DB-BD31-4B8C-83A1-F6EECF244321}">
                <p14:modId xmlns:p14="http://schemas.microsoft.com/office/powerpoint/2010/main" val="2284651087"/>
              </p:ext>
            </p:extLst>
          </p:nvPr>
        </p:nvGraphicFramePr>
        <p:xfrm>
          <a:off x="251520" y="3573016"/>
          <a:ext cx="8568952" cy="309634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4694263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Текст 2"/>
          <p:cNvSpPr>
            <a:spLocks noGrp="1"/>
          </p:cNvSpPr>
          <p:nvPr>
            <p:ph type="body" idx="1"/>
          </p:nvPr>
        </p:nvSpPr>
        <p:spPr>
          <a:xfrm>
            <a:off x="457200" y="1535113"/>
            <a:ext cx="8219256" cy="639762"/>
          </a:xfrm>
        </p:spPr>
        <p:txBody>
          <a:bodyPr/>
          <a:lstStyle/>
          <a:p>
            <a:endParaRPr lang="ru-RU" dirty="0"/>
          </a:p>
        </p:txBody>
      </p:sp>
      <p:sp>
        <p:nvSpPr>
          <p:cNvPr id="4" name="Объект 3"/>
          <p:cNvSpPr>
            <a:spLocks noGrp="1"/>
          </p:cNvSpPr>
          <p:nvPr>
            <p:ph sz="half" idx="2"/>
          </p:nvPr>
        </p:nvSpPr>
        <p:spPr/>
        <p:txBody>
          <a:bodyPr/>
          <a:lstStyle/>
          <a:p>
            <a:endParaRPr lang="ru-RU"/>
          </a:p>
        </p:txBody>
      </p:sp>
      <p:sp>
        <p:nvSpPr>
          <p:cNvPr id="5" name="Текст 4"/>
          <p:cNvSpPr>
            <a:spLocks noGrp="1"/>
          </p:cNvSpPr>
          <p:nvPr>
            <p:ph type="body" sz="quarter" idx="3"/>
          </p:nvPr>
        </p:nvSpPr>
        <p:spPr/>
        <p:txBody>
          <a:bodyPr/>
          <a:lstStyle/>
          <a:p>
            <a:endParaRPr lang="ru-RU"/>
          </a:p>
        </p:txBody>
      </p:sp>
      <p:sp>
        <p:nvSpPr>
          <p:cNvPr id="6" name="Объект 5"/>
          <p:cNvSpPr>
            <a:spLocks noGrp="1"/>
          </p:cNvSpPr>
          <p:nvPr>
            <p:ph sz="quarter" idx="4"/>
          </p:nvPr>
        </p:nvSpPr>
        <p:spPr/>
        <p:txBody>
          <a:bodyPr/>
          <a:lstStyle/>
          <a:p>
            <a:endParaRPr lang="ru-RU"/>
          </a:p>
        </p:txBody>
      </p:sp>
      <p:graphicFrame>
        <p:nvGraphicFramePr>
          <p:cNvPr id="7" name="Таблица 6"/>
          <p:cNvGraphicFramePr>
            <a:graphicFrameLocks noGrp="1"/>
          </p:cNvGraphicFramePr>
          <p:nvPr>
            <p:extLst>
              <p:ext uri="{D42A27DB-BD31-4B8C-83A1-F6EECF244321}">
                <p14:modId xmlns:p14="http://schemas.microsoft.com/office/powerpoint/2010/main" val="3177632199"/>
              </p:ext>
            </p:extLst>
          </p:nvPr>
        </p:nvGraphicFramePr>
        <p:xfrm>
          <a:off x="526774" y="260646"/>
          <a:ext cx="8149682" cy="6174928"/>
        </p:xfrm>
        <a:graphic>
          <a:graphicData uri="http://schemas.openxmlformats.org/drawingml/2006/table">
            <a:tbl>
              <a:tblPr firstRow="1" firstCol="1" bandRow="1">
                <a:tableStyleId>{5C22544A-7EE6-4342-B048-85BDC9FD1C3A}</a:tableStyleId>
              </a:tblPr>
              <a:tblGrid>
                <a:gridCol w="1452938"/>
                <a:gridCol w="6696744"/>
              </a:tblGrid>
              <a:tr h="720082">
                <a:tc>
                  <a:txBody>
                    <a:bodyPr/>
                    <a:lstStyle/>
                    <a:p>
                      <a:endParaRPr lang="ru-RU" sz="1800" dirty="0">
                        <a:effectLst/>
                        <a:latin typeface="Calibri"/>
                        <a:cs typeface="Times New Roman"/>
                      </a:endParaRPr>
                    </a:p>
                  </a:txBody>
                  <a:tcPr marL="43245" marR="43245" marT="0" marB="0">
                    <a:solidFill>
                      <a:schemeClr val="tx2"/>
                    </a:solidFill>
                  </a:tcPr>
                </a:tc>
                <a:tc>
                  <a:txBody>
                    <a:bodyPr/>
                    <a:lstStyle/>
                    <a:p>
                      <a:pPr algn="ctr">
                        <a:lnSpc>
                          <a:spcPct val="115000"/>
                        </a:lnSpc>
                        <a:spcAft>
                          <a:spcPts val="0"/>
                        </a:spcAft>
                      </a:pPr>
                      <a:r>
                        <a:rPr lang="ru-RU" sz="2400" dirty="0">
                          <a:solidFill>
                            <a:srgbClr val="FF0000"/>
                          </a:solidFill>
                          <a:effectLst/>
                          <a:latin typeface="Georgia" panose="02040502050405020303" pitchFamily="18" charset="0"/>
                        </a:rPr>
                        <a:t>Внутренняя (формирующая) оценка</a:t>
                      </a:r>
                      <a:endParaRPr lang="ru-RU" sz="2400" dirty="0">
                        <a:solidFill>
                          <a:srgbClr val="FF0000"/>
                        </a:solidFill>
                        <a:effectLst/>
                        <a:latin typeface="Georgia" panose="02040502050405020303" pitchFamily="18" charset="0"/>
                        <a:ea typeface="Times New Roman"/>
                        <a:cs typeface="Times New Roman"/>
                      </a:endParaRPr>
                    </a:p>
                  </a:txBody>
                  <a:tcPr marL="43245" marR="43245" marT="0" marB="0">
                    <a:solidFill>
                      <a:schemeClr val="tx2"/>
                    </a:solidFill>
                  </a:tcPr>
                </a:tc>
              </a:tr>
              <a:tr h="993488">
                <a:tc>
                  <a:txBody>
                    <a:bodyPr/>
                    <a:lstStyle/>
                    <a:p>
                      <a:pPr algn="ctr">
                        <a:lnSpc>
                          <a:spcPct val="115000"/>
                        </a:lnSpc>
                        <a:spcAft>
                          <a:spcPts val="0"/>
                        </a:spcAft>
                      </a:pPr>
                      <a:r>
                        <a:rPr lang="ru-RU" sz="1800" dirty="0" smtClean="0">
                          <a:effectLst/>
                        </a:rPr>
                        <a:t>КТО?</a:t>
                      </a:r>
                      <a:endParaRPr lang="ru-RU" sz="1800" dirty="0">
                        <a:effectLst/>
                        <a:latin typeface="Calibri"/>
                        <a:ea typeface="Times New Roman"/>
                        <a:cs typeface="Times New Roman"/>
                      </a:endParaRPr>
                    </a:p>
                  </a:txBody>
                  <a:tcPr marL="43245" marR="43245" marT="0" marB="0" anchor="ctr">
                    <a:solidFill>
                      <a:srgbClr val="FF0000"/>
                    </a:solidFill>
                  </a:tcPr>
                </a:tc>
                <a:tc>
                  <a:txBody>
                    <a:bodyPr/>
                    <a:lstStyle/>
                    <a:p>
                      <a:pPr>
                        <a:lnSpc>
                          <a:spcPct val="90000"/>
                        </a:lnSpc>
                        <a:spcAft>
                          <a:spcPts val="0"/>
                        </a:spcAft>
                      </a:pPr>
                      <a:r>
                        <a:rPr lang="ru-RU" sz="2000" dirty="0">
                          <a:effectLst/>
                        </a:rPr>
                        <a:t>Учителем, который их обучает, то есть человеком, находящимся внутри процесса обучения тестируемых учащихся </a:t>
                      </a:r>
                      <a:endParaRPr lang="ru-RU" sz="2000" dirty="0">
                        <a:effectLst/>
                        <a:latin typeface="Calibri"/>
                        <a:ea typeface="Times New Roman"/>
                        <a:cs typeface="Times New Roman"/>
                      </a:endParaRPr>
                    </a:p>
                  </a:txBody>
                  <a:tcPr marL="43245" marR="43245" marT="0" marB="0"/>
                </a:tc>
              </a:tr>
              <a:tr h="1362245">
                <a:tc>
                  <a:txBody>
                    <a:bodyPr/>
                    <a:lstStyle/>
                    <a:p>
                      <a:pPr algn="ctr">
                        <a:lnSpc>
                          <a:spcPct val="115000"/>
                        </a:lnSpc>
                        <a:spcAft>
                          <a:spcPts val="0"/>
                        </a:spcAft>
                      </a:pPr>
                      <a:r>
                        <a:rPr lang="ru-RU" sz="1800" dirty="0" smtClean="0">
                          <a:effectLst/>
                        </a:rPr>
                        <a:t>ЗАЧЕМ?</a:t>
                      </a:r>
                      <a:endParaRPr lang="ru-RU" sz="1800" dirty="0">
                        <a:effectLst/>
                        <a:latin typeface="Calibri"/>
                        <a:ea typeface="Times New Roman"/>
                        <a:cs typeface="Times New Roman"/>
                      </a:endParaRPr>
                    </a:p>
                  </a:txBody>
                  <a:tcPr marL="43245" marR="43245" marT="0" marB="0" anchor="ctr">
                    <a:solidFill>
                      <a:schemeClr val="tx2"/>
                    </a:solidFill>
                  </a:tcPr>
                </a:tc>
                <a:tc>
                  <a:txBody>
                    <a:bodyPr/>
                    <a:lstStyle/>
                    <a:p>
                      <a:pPr>
                        <a:lnSpc>
                          <a:spcPct val="90000"/>
                        </a:lnSpc>
                        <a:spcAft>
                          <a:spcPts val="0"/>
                        </a:spcAft>
                      </a:pPr>
                      <a:r>
                        <a:rPr lang="ru-RU" sz="2000" dirty="0">
                          <a:effectLst/>
                        </a:rPr>
                        <a:t>Призвана выявлять пробел в освоении учащимися содержания образования с тем, чтобы восполнить его с максимальной для данного учащегося эффективностью</a:t>
                      </a:r>
                      <a:endParaRPr lang="ru-RU" sz="2000" dirty="0">
                        <a:effectLst/>
                        <a:latin typeface="Calibri"/>
                        <a:ea typeface="Times New Roman"/>
                        <a:cs typeface="Times New Roman"/>
                      </a:endParaRPr>
                    </a:p>
                  </a:txBody>
                  <a:tcPr marL="43245" marR="43245" marT="0" marB="0"/>
                </a:tc>
              </a:tr>
              <a:tr h="1655813">
                <a:tc>
                  <a:txBody>
                    <a:bodyPr/>
                    <a:lstStyle/>
                    <a:p>
                      <a:pPr algn="ctr">
                        <a:lnSpc>
                          <a:spcPct val="115000"/>
                        </a:lnSpc>
                        <a:spcAft>
                          <a:spcPts val="0"/>
                        </a:spcAft>
                      </a:pPr>
                      <a:r>
                        <a:rPr lang="ru-RU" sz="1800" dirty="0" smtClean="0">
                          <a:effectLst/>
                        </a:rPr>
                        <a:t>КАК?</a:t>
                      </a:r>
                      <a:endParaRPr lang="ru-RU" sz="1800" dirty="0">
                        <a:effectLst/>
                        <a:latin typeface="Calibri"/>
                        <a:ea typeface="Times New Roman"/>
                        <a:cs typeface="Times New Roman"/>
                      </a:endParaRPr>
                    </a:p>
                  </a:txBody>
                  <a:tcPr marL="43245" marR="43245" marT="0" marB="0" anchor="ctr">
                    <a:solidFill>
                      <a:srgbClr val="FF0000"/>
                    </a:solidFill>
                  </a:tcPr>
                </a:tc>
                <a:tc>
                  <a:txBody>
                    <a:bodyPr/>
                    <a:lstStyle/>
                    <a:p>
                      <a:pPr>
                        <a:lnSpc>
                          <a:spcPct val="90000"/>
                        </a:lnSpc>
                        <a:spcAft>
                          <a:spcPts val="0"/>
                        </a:spcAft>
                      </a:pPr>
                      <a:r>
                        <a:rPr lang="ru-RU" sz="2000" dirty="0">
                          <a:effectLst/>
                        </a:rPr>
                        <a:t>На определение индивидуальных достижений каждого учащегося и не предполагает как сравнения результатов, продемонстрированных разными учащимися, так и административных выводов по результатам обучения испытуемых.</a:t>
                      </a:r>
                      <a:endParaRPr lang="ru-RU" sz="2000" dirty="0">
                        <a:effectLst/>
                        <a:latin typeface="Calibri"/>
                        <a:ea typeface="Times New Roman"/>
                        <a:cs typeface="Times New Roman"/>
                      </a:endParaRPr>
                    </a:p>
                  </a:txBody>
                  <a:tcPr marL="43245" marR="43245" marT="0" marB="0"/>
                </a:tc>
              </a:tr>
              <a:tr h="449812">
                <a:tc>
                  <a:txBody>
                    <a:bodyPr/>
                    <a:lstStyle/>
                    <a:p>
                      <a:pPr algn="ctr">
                        <a:lnSpc>
                          <a:spcPct val="115000"/>
                        </a:lnSpc>
                        <a:spcAft>
                          <a:spcPts val="0"/>
                        </a:spcAft>
                      </a:pPr>
                      <a:r>
                        <a:rPr lang="ru-RU" sz="1800" dirty="0" smtClean="0">
                          <a:effectLst/>
                        </a:rPr>
                        <a:t>ДЛЯ КОГО?</a:t>
                      </a:r>
                      <a:endParaRPr lang="ru-RU" sz="1800" dirty="0">
                        <a:effectLst/>
                        <a:latin typeface="Calibri"/>
                        <a:ea typeface="Times New Roman"/>
                        <a:cs typeface="Times New Roman"/>
                      </a:endParaRPr>
                    </a:p>
                  </a:txBody>
                  <a:tcPr marL="43245" marR="43245" marT="0" marB="0" anchor="ctr">
                    <a:solidFill>
                      <a:schemeClr val="tx2"/>
                    </a:solidFill>
                  </a:tcPr>
                </a:tc>
                <a:tc>
                  <a:txBody>
                    <a:bodyPr/>
                    <a:lstStyle/>
                    <a:p>
                      <a:pPr>
                        <a:lnSpc>
                          <a:spcPct val="90000"/>
                        </a:lnSpc>
                        <a:spcAft>
                          <a:spcPts val="0"/>
                        </a:spcAft>
                      </a:pPr>
                      <a:r>
                        <a:rPr lang="ru-RU" sz="2000" dirty="0">
                          <a:effectLst/>
                        </a:rPr>
                        <a:t>Ориентирована на конкретного учащегося</a:t>
                      </a:r>
                      <a:endParaRPr lang="ru-RU" sz="2000" dirty="0">
                        <a:effectLst/>
                        <a:latin typeface="Calibri"/>
                        <a:ea typeface="Times New Roman"/>
                        <a:cs typeface="Times New Roman"/>
                      </a:endParaRPr>
                    </a:p>
                  </a:txBody>
                  <a:tcPr marL="43245" marR="43245" marT="0" marB="0"/>
                </a:tc>
              </a:tr>
              <a:tr h="993488">
                <a:tc>
                  <a:txBody>
                    <a:bodyPr/>
                    <a:lstStyle/>
                    <a:p>
                      <a:pPr algn="ctr">
                        <a:lnSpc>
                          <a:spcPct val="115000"/>
                        </a:lnSpc>
                        <a:spcAft>
                          <a:spcPts val="0"/>
                        </a:spcAft>
                      </a:pPr>
                      <a:r>
                        <a:rPr lang="ru-RU" sz="1800" dirty="0" smtClean="0">
                          <a:effectLst/>
                        </a:rPr>
                        <a:t>ИНСТРУМЕНТ</a:t>
                      </a:r>
                      <a:endParaRPr lang="ru-RU" sz="1800" dirty="0">
                        <a:effectLst/>
                        <a:latin typeface="Calibri"/>
                        <a:ea typeface="Times New Roman"/>
                        <a:cs typeface="Times New Roman"/>
                      </a:endParaRPr>
                    </a:p>
                  </a:txBody>
                  <a:tcPr marL="43245" marR="43245" marT="0" marB="0" anchor="ctr">
                    <a:solidFill>
                      <a:srgbClr val="FF0000"/>
                    </a:solidFill>
                  </a:tcPr>
                </a:tc>
                <a:tc>
                  <a:txBody>
                    <a:bodyPr/>
                    <a:lstStyle/>
                    <a:p>
                      <a:pPr>
                        <a:lnSpc>
                          <a:spcPct val="90000"/>
                        </a:lnSpc>
                        <a:spcAft>
                          <a:spcPts val="0"/>
                        </a:spcAft>
                      </a:pPr>
                      <a:r>
                        <a:rPr lang="ru-RU" sz="2000" dirty="0">
                          <a:effectLst/>
                        </a:rPr>
                        <a:t>Используются единичные задания, не стандартизированные по содержанию, процедуре и способам проверки. </a:t>
                      </a:r>
                      <a:endParaRPr lang="ru-RU" sz="2000" dirty="0">
                        <a:effectLst/>
                        <a:latin typeface="Calibri"/>
                        <a:ea typeface="Times New Roman"/>
                        <a:cs typeface="Times New Roman"/>
                      </a:endParaRPr>
                    </a:p>
                  </a:txBody>
                  <a:tcPr marL="43245" marR="43245" marT="0" marB="0"/>
                </a:tc>
              </a:tr>
            </a:tbl>
          </a:graphicData>
        </a:graphic>
      </p:graphicFrame>
    </p:spTree>
    <p:extLst>
      <p:ext uri="{BB962C8B-B14F-4D97-AF65-F5344CB8AC3E}">
        <p14:creationId xmlns:p14="http://schemas.microsoft.com/office/powerpoint/2010/main" val="41338167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435280" cy="850106"/>
          </a:xfrm>
        </p:spPr>
        <p:txBody>
          <a:bodyPr>
            <a:normAutofit fontScale="90000"/>
          </a:bodyPr>
          <a:lstStyle/>
          <a:p>
            <a:r>
              <a:rPr lang="ru-RU" sz="6000" b="1" dirty="0">
                <a:solidFill>
                  <a:srgbClr val="C00000"/>
                </a:solidFill>
                <a:latin typeface="Georgia" panose="02040502050405020303" pitchFamily="18" charset="0"/>
              </a:rPr>
              <a:t>9</a:t>
            </a:r>
            <a:r>
              <a:rPr lang="ru-RU" sz="2400" b="1" dirty="0">
                <a:solidFill>
                  <a:srgbClr val="C00000"/>
                </a:solidFill>
                <a:latin typeface="Georgia" panose="02040502050405020303" pitchFamily="18" charset="0"/>
              </a:rPr>
              <a:t> шагов технологии формирующего оценивания</a:t>
            </a:r>
          </a:p>
        </p:txBody>
      </p:sp>
      <p:sp>
        <p:nvSpPr>
          <p:cNvPr id="4" name="Объект 3"/>
          <p:cNvSpPr>
            <a:spLocks noGrp="1"/>
          </p:cNvSpPr>
          <p:nvPr>
            <p:ph sz="half" idx="2"/>
          </p:nvPr>
        </p:nvSpPr>
        <p:spPr>
          <a:xfrm>
            <a:off x="251520" y="1412776"/>
            <a:ext cx="8640960" cy="4824536"/>
          </a:xfrm>
        </p:spPr>
        <p:txBody>
          <a:bodyPr>
            <a:normAutofit/>
          </a:bodyPr>
          <a:lstStyle/>
          <a:p>
            <a:pPr marL="0" lvl="0" indent="0">
              <a:buNone/>
            </a:pPr>
            <a:r>
              <a:rPr lang="ru-RU" sz="1500" b="1" dirty="0" smtClean="0">
                <a:latin typeface="Georgia" panose="02040502050405020303" pitchFamily="18" charset="0"/>
              </a:rPr>
              <a:t>1 - </a:t>
            </a:r>
            <a:r>
              <a:rPr lang="ru-RU" sz="1500" dirty="0" smtClean="0">
                <a:latin typeface="Georgia" panose="02040502050405020303" pitchFamily="18" charset="0"/>
              </a:rPr>
              <a:t>Спланировать </a:t>
            </a:r>
            <a:r>
              <a:rPr lang="ru-RU" sz="1500" dirty="0">
                <a:latin typeface="Georgia" panose="02040502050405020303" pitchFamily="18" charset="0"/>
              </a:rPr>
              <a:t>образовательные результаты обучающихся по темам</a:t>
            </a:r>
          </a:p>
          <a:p>
            <a:pPr marL="0" lvl="0" indent="0">
              <a:buNone/>
            </a:pPr>
            <a:r>
              <a:rPr lang="ru-RU" sz="1500" b="1" dirty="0" smtClean="0">
                <a:latin typeface="Georgia" panose="02040502050405020303" pitchFamily="18" charset="0"/>
              </a:rPr>
              <a:t>2- </a:t>
            </a:r>
            <a:r>
              <a:rPr lang="ru-RU" sz="1500" dirty="0">
                <a:latin typeface="Georgia" panose="02040502050405020303" pitchFamily="18" charset="0"/>
              </a:rPr>
              <a:t>Спланировать цели урока как образовательные результаты деятельности обучающихся</a:t>
            </a:r>
          </a:p>
          <a:p>
            <a:pPr marL="0" indent="0">
              <a:buNone/>
            </a:pPr>
            <a:endParaRPr lang="ru-RU" sz="1500" b="1" dirty="0" smtClean="0">
              <a:latin typeface="Georgia" panose="02040502050405020303" pitchFamily="18" charset="0"/>
            </a:endParaRPr>
          </a:p>
          <a:p>
            <a:pPr marL="0" lvl="0" indent="0">
              <a:buNone/>
            </a:pPr>
            <a:r>
              <a:rPr lang="ru-RU" sz="1500" b="1" dirty="0" smtClean="0">
                <a:latin typeface="Georgia" panose="02040502050405020303" pitchFamily="18" charset="0"/>
              </a:rPr>
              <a:t>3-</a:t>
            </a:r>
            <a:r>
              <a:rPr lang="ru-RU" sz="1500" dirty="0">
                <a:latin typeface="Georgia" panose="02040502050405020303" pitchFamily="18" charset="0"/>
              </a:rPr>
              <a:t>Сформировать задачи урока как шаги деятельности обучающихся</a:t>
            </a:r>
          </a:p>
          <a:p>
            <a:pPr marL="0" indent="0">
              <a:buNone/>
            </a:pPr>
            <a:endParaRPr lang="ru-RU" sz="1500" b="1" dirty="0" smtClean="0">
              <a:latin typeface="Georgia" panose="02040502050405020303" pitchFamily="18" charset="0"/>
            </a:endParaRPr>
          </a:p>
          <a:p>
            <a:pPr marL="0" lvl="0" indent="0">
              <a:buNone/>
            </a:pPr>
            <a:r>
              <a:rPr lang="ru-RU" sz="1500" b="1" dirty="0" smtClean="0">
                <a:latin typeface="Georgia" panose="02040502050405020303" pitchFamily="18" charset="0"/>
              </a:rPr>
              <a:t>4- </a:t>
            </a:r>
            <a:r>
              <a:rPr lang="ru-RU" sz="1500" dirty="0">
                <a:latin typeface="Georgia" panose="02040502050405020303" pitchFamily="18" charset="0"/>
              </a:rPr>
              <a:t>Сформулировать конкретные критерии оценивания деятельности обучающихся на уроке</a:t>
            </a:r>
          </a:p>
          <a:p>
            <a:pPr marL="0" indent="0">
              <a:buNone/>
            </a:pPr>
            <a:endParaRPr lang="ru-RU" sz="1500" b="1" dirty="0" smtClean="0">
              <a:latin typeface="Georgia" panose="02040502050405020303" pitchFamily="18" charset="0"/>
            </a:endParaRPr>
          </a:p>
          <a:p>
            <a:pPr marL="0" lvl="0" indent="0">
              <a:buNone/>
            </a:pPr>
            <a:r>
              <a:rPr lang="ru-RU" sz="1500" b="1" dirty="0" smtClean="0">
                <a:latin typeface="Georgia" panose="02040502050405020303" pitchFamily="18" charset="0"/>
              </a:rPr>
              <a:t>5-</a:t>
            </a:r>
            <a:r>
              <a:rPr lang="ru-RU" sz="1500" dirty="0">
                <a:latin typeface="Georgia" panose="02040502050405020303" pitchFamily="18" charset="0"/>
              </a:rPr>
              <a:t>Оценивать деятельность обучающихся по критериям</a:t>
            </a:r>
          </a:p>
          <a:p>
            <a:pPr marL="0" indent="0">
              <a:buNone/>
            </a:pPr>
            <a:endParaRPr lang="ru-RU" sz="1500" b="1" dirty="0" smtClean="0">
              <a:latin typeface="Georgia" panose="02040502050405020303" pitchFamily="18" charset="0"/>
            </a:endParaRPr>
          </a:p>
          <a:p>
            <a:pPr marL="0" lvl="0" indent="0">
              <a:buNone/>
            </a:pPr>
            <a:r>
              <a:rPr lang="ru-RU" sz="1500" b="1" dirty="0" smtClean="0">
                <a:latin typeface="Georgia" panose="02040502050405020303" pitchFamily="18" charset="0"/>
              </a:rPr>
              <a:t>6- </a:t>
            </a:r>
            <a:r>
              <a:rPr lang="ru-RU" sz="1500" dirty="0">
                <a:latin typeface="Georgia" panose="02040502050405020303" pitchFamily="18" charset="0"/>
              </a:rPr>
              <a:t>Осуществлять обратную связь: учитель-ученик, ученик-ученик, ученик-учитель</a:t>
            </a:r>
          </a:p>
          <a:p>
            <a:pPr marL="0" indent="0">
              <a:buNone/>
            </a:pPr>
            <a:endParaRPr lang="ru-RU" sz="1500" b="1" dirty="0" smtClean="0">
              <a:latin typeface="Georgia" panose="02040502050405020303" pitchFamily="18" charset="0"/>
            </a:endParaRPr>
          </a:p>
          <a:p>
            <a:pPr marL="0" lvl="0" indent="0">
              <a:buNone/>
            </a:pPr>
            <a:r>
              <a:rPr lang="ru-RU" sz="1500" b="1" dirty="0" smtClean="0">
                <a:latin typeface="Georgia" panose="02040502050405020303" pitchFamily="18" charset="0"/>
              </a:rPr>
              <a:t>7- </a:t>
            </a:r>
            <a:r>
              <a:rPr lang="ru-RU" sz="1500" dirty="0">
                <a:latin typeface="Georgia" panose="02040502050405020303" pitchFamily="18" charset="0"/>
              </a:rPr>
              <a:t>При оценивании сравнивать данные результаты достижений обучающихся с предыдущим уровнем достижений</a:t>
            </a:r>
          </a:p>
          <a:p>
            <a:pPr marL="0" indent="0">
              <a:buNone/>
            </a:pPr>
            <a:endParaRPr lang="ru-RU" sz="1500" b="1" dirty="0" smtClean="0">
              <a:latin typeface="Georgia" panose="02040502050405020303" pitchFamily="18" charset="0"/>
            </a:endParaRPr>
          </a:p>
          <a:p>
            <a:pPr marL="0" lvl="0" indent="0">
              <a:buNone/>
            </a:pPr>
            <a:r>
              <a:rPr lang="ru-RU" sz="1500" b="1" dirty="0" smtClean="0">
                <a:latin typeface="Georgia" panose="02040502050405020303" pitchFamily="18" charset="0"/>
              </a:rPr>
              <a:t>8-</a:t>
            </a:r>
            <a:r>
              <a:rPr lang="ru-RU" sz="1500" dirty="0">
                <a:latin typeface="Georgia" panose="02040502050405020303" pitchFamily="18" charset="0"/>
              </a:rPr>
              <a:t>Определить место обучающегося на пути достижения цели</a:t>
            </a:r>
          </a:p>
          <a:p>
            <a:pPr marL="0" indent="0">
              <a:buNone/>
            </a:pPr>
            <a:endParaRPr lang="ru-RU" sz="1500" b="1" dirty="0" smtClean="0">
              <a:latin typeface="Georgia" panose="02040502050405020303" pitchFamily="18" charset="0"/>
            </a:endParaRPr>
          </a:p>
          <a:p>
            <a:pPr marL="0" lvl="0" indent="0">
              <a:buNone/>
            </a:pPr>
            <a:r>
              <a:rPr lang="ru-RU" sz="1500" b="1" dirty="0" smtClean="0">
                <a:latin typeface="Georgia" panose="02040502050405020303" pitchFamily="18" charset="0"/>
              </a:rPr>
              <a:t>9-</a:t>
            </a:r>
            <a:r>
              <a:rPr lang="ru-RU" sz="1500" dirty="0" smtClean="0">
                <a:latin typeface="Georgia" panose="02040502050405020303" pitchFamily="18" charset="0"/>
              </a:rPr>
              <a:t>Откорректировать образовательный маршрут обучающегося</a:t>
            </a:r>
          </a:p>
          <a:p>
            <a:pPr marL="0" indent="0">
              <a:buNone/>
            </a:pPr>
            <a:endParaRPr lang="ru-RU" sz="1600" b="1" dirty="0" smtClean="0">
              <a:latin typeface="Georgia" panose="02040502050405020303" pitchFamily="18" charset="0"/>
            </a:endParaRPr>
          </a:p>
          <a:p>
            <a:endParaRPr lang="ru-RU" dirty="0"/>
          </a:p>
        </p:txBody>
      </p:sp>
    </p:spTree>
    <p:extLst>
      <p:ext uri="{BB962C8B-B14F-4D97-AF65-F5344CB8AC3E}">
        <p14:creationId xmlns:p14="http://schemas.microsoft.com/office/powerpoint/2010/main" val="238563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507288" cy="850106"/>
          </a:xfrm>
        </p:spPr>
        <p:txBody>
          <a:bodyPr>
            <a:normAutofit fontScale="90000"/>
          </a:bodyPr>
          <a:lstStyle/>
          <a:p>
            <a:r>
              <a:rPr lang="ru-RU" sz="2800" b="1" dirty="0">
                <a:solidFill>
                  <a:srgbClr val="FF0000"/>
                </a:solidFill>
                <a:latin typeface="Georgia" panose="02040502050405020303" pitchFamily="18" charset="0"/>
              </a:rPr>
              <a:t>Преимущества </a:t>
            </a:r>
            <a:r>
              <a:rPr lang="ru-RU" sz="2800" b="1" dirty="0" smtClean="0">
                <a:solidFill>
                  <a:srgbClr val="FF0000"/>
                </a:solidFill>
                <a:latin typeface="Georgia" panose="02040502050405020303" pitchFamily="18" charset="0"/>
              </a:rPr>
              <a:t/>
            </a:r>
            <a:br>
              <a:rPr lang="ru-RU" sz="2800" b="1" dirty="0" smtClean="0">
                <a:solidFill>
                  <a:srgbClr val="FF0000"/>
                </a:solidFill>
                <a:latin typeface="Georgia" panose="02040502050405020303" pitchFamily="18" charset="0"/>
              </a:rPr>
            </a:br>
            <a:r>
              <a:rPr lang="ru-RU" sz="2800" b="1" dirty="0" smtClean="0">
                <a:solidFill>
                  <a:srgbClr val="FF0000"/>
                </a:solidFill>
                <a:latin typeface="Georgia" panose="02040502050405020303" pitchFamily="18" charset="0"/>
              </a:rPr>
              <a:t>формирующего </a:t>
            </a:r>
            <a:r>
              <a:rPr lang="ru-RU" sz="2800" b="1" dirty="0">
                <a:solidFill>
                  <a:srgbClr val="FF0000"/>
                </a:solidFill>
                <a:latin typeface="Georgia" panose="02040502050405020303" pitchFamily="18" charset="0"/>
              </a:rPr>
              <a:t>оценивания</a:t>
            </a:r>
          </a:p>
        </p:txBody>
      </p:sp>
      <p:sp>
        <p:nvSpPr>
          <p:cNvPr id="4" name="Объект 3"/>
          <p:cNvSpPr>
            <a:spLocks noGrp="1"/>
          </p:cNvSpPr>
          <p:nvPr>
            <p:ph sz="half" idx="2"/>
          </p:nvPr>
        </p:nvSpPr>
        <p:spPr>
          <a:xfrm>
            <a:off x="457200" y="1124744"/>
            <a:ext cx="8363272" cy="5001419"/>
          </a:xfrm>
        </p:spPr>
        <p:txBody>
          <a:bodyPr>
            <a:normAutofit fontScale="92500" lnSpcReduction="20000"/>
          </a:bodyPr>
          <a:lstStyle/>
          <a:p>
            <a:pPr lvl="0" algn="ctr"/>
            <a:r>
              <a:rPr lang="ru-RU" dirty="0" smtClean="0">
                <a:latin typeface="Georgia" panose="02040502050405020303" pitchFamily="18" charset="0"/>
              </a:rPr>
              <a:t>1. Встраивается в </a:t>
            </a:r>
            <a:r>
              <a:rPr lang="ru-RU" dirty="0" err="1" smtClean="0">
                <a:latin typeface="Georgia" panose="02040502050405020303" pitchFamily="18" charset="0"/>
              </a:rPr>
              <a:t>компететностное</a:t>
            </a:r>
            <a:r>
              <a:rPr lang="ru-RU" dirty="0" smtClean="0">
                <a:latin typeface="Georgia" panose="02040502050405020303" pitchFamily="18" charset="0"/>
              </a:rPr>
              <a:t> и личностно-ориентированное обучение</a:t>
            </a:r>
          </a:p>
          <a:p>
            <a:pPr lvl="0" algn="ctr"/>
            <a:endParaRPr lang="ru-RU" dirty="0" smtClean="0">
              <a:latin typeface="Georgia" panose="02040502050405020303" pitchFamily="18" charset="0"/>
            </a:endParaRPr>
          </a:p>
          <a:p>
            <a:pPr lvl="0" algn="ctr"/>
            <a:r>
              <a:rPr lang="ru-RU" dirty="0">
                <a:latin typeface="Georgia" panose="02040502050405020303" pitchFamily="18" charset="0"/>
              </a:rPr>
              <a:t> 2. Носит системный </a:t>
            </a:r>
            <a:r>
              <a:rPr lang="ru-RU" dirty="0" smtClean="0">
                <a:latin typeface="Georgia" panose="02040502050405020303" pitchFamily="18" charset="0"/>
              </a:rPr>
              <a:t>характер</a:t>
            </a:r>
          </a:p>
          <a:p>
            <a:pPr lvl="0" algn="ctr"/>
            <a:endParaRPr lang="ru-RU" dirty="0" smtClean="0">
              <a:latin typeface="Georgia" panose="02040502050405020303" pitchFamily="18" charset="0"/>
            </a:endParaRPr>
          </a:p>
          <a:p>
            <a:pPr lvl="0" algn="ctr"/>
            <a:r>
              <a:rPr lang="ru-RU" dirty="0" smtClean="0">
                <a:latin typeface="Georgia" panose="02040502050405020303" pitchFamily="18" charset="0"/>
              </a:rPr>
              <a:t>3</a:t>
            </a:r>
            <a:r>
              <a:rPr lang="ru-RU" dirty="0">
                <a:latin typeface="Georgia" panose="02040502050405020303" pitchFamily="18" charset="0"/>
              </a:rPr>
              <a:t>. Оценивается не только результат, но и </a:t>
            </a:r>
            <a:r>
              <a:rPr lang="ru-RU" dirty="0" smtClean="0">
                <a:latin typeface="Georgia" panose="02040502050405020303" pitchFamily="18" charset="0"/>
              </a:rPr>
              <a:t>процесс</a:t>
            </a:r>
          </a:p>
          <a:p>
            <a:pPr lvl="0" algn="ctr"/>
            <a:endParaRPr lang="ru-RU" dirty="0">
              <a:latin typeface="Georgia" panose="02040502050405020303" pitchFamily="18" charset="0"/>
            </a:endParaRPr>
          </a:p>
          <a:p>
            <a:pPr lvl="0" algn="ctr"/>
            <a:r>
              <a:rPr lang="ru-RU" dirty="0">
                <a:latin typeface="Georgia" panose="02040502050405020303" pitchFamily="18" charset="0"/>
              </a:rPr>
              <a:t>4. Ориентировано на </a:t>
            </a:r>
            <a:r>
              <a:rPr lang="ru-RU" dirty="0" smtClean="0">
                <a:latin typeface="Georgia" panose="02040502050405020303" pitchFamily="18" charset="0"/>
              </a:rPr>
              <a:t>обучающихся</a:t>
            </a:r>
          </a:p>
          <a:p>
            <a:pPr lvl="0" algn="ctr"/>
            <a:endParaRPr lang="ru-RU" dirty="0">
              <a:latin typeface="Georgia" panose="02040502050405020303" pitchFamily="18" charset="0"/>
            </a:endParaRPr>
          </a:p>
          <a:p>
            <a:pPr lvl="0" algn="ctr"/>
            <a:r>
              <a:rPr lang="ru-RU" dirty="0">
                <a:latin typeface="Georgia" panose="02040502050405020303" pitchFamily="18" charset="0"/>
              </a:rPr>
              <a:t>5. Отслеживается прогресс каждого </a:t>
            </a:r>
            <a:r>
              <a:rPr lang="ru-RU" dirty="0" smtClean="0">
                <a:latin typeface="Georgia" panose="02040502050405020303" pitchFamily="18" charset="0"/>
              </a:rPr>
              <a:t>обучающегося</a:t>
            </a:r>
          </a:p>
          <a:p>
            <a:pPr lvl="0" algn="ctr"/>
            <a:endParaRPr lang="ru-RU" dirty="0">
              <a:latin typeface="Georgia" panose="02040502050405020303" pitchFamily="18" charset="0"/>
            </a:endParaRPr>
          </a:p>
          <a:p>
            <a:pPr lvl="0" algn="ctr"/>
            <a:r>
              <a:rPr lang="ru-RU" dirty="0">
                <a:latin typeface="Georgia" panose="02040502050405020303" pitchFamily="18" charset="0"/>
              </a:rPr>
              <a:t>6. Ориентировано на формирование личностных и </a:t>
            </a:r>
            <a:r>
              <a:rPr lang="ru-RU" dirty="0" err="1">
                <a:latin typeface="Georgia" panose="02040502050405020303" pitchFamily="18" charset="0"/>
              </a:rPr>
              <a:t>метапредметных</a:t>
            </a:r>
            <a:r>
              <a:rPr lang="ru-RU" dirty="0">
                <a:latin typeface="Georgia" panose="02040502050405020303" pitchFamily="18" charset="0"/>
              </a:rPr>
              <a:t> </a:t>
            </a:r>
            <a:r>
              <a:rPr lang="ru-RU" dirty="0" smtClean="0">
                <a:latin typeface="Georgia" panose="02040502050405020303" pitchFamily="18" charset="0"/>
              </a:rPr>
              <a:t>умений</a:t>
            </a:r>
          </a:p>
          <a:p>
            <a:pPr lvl="0" algn="ctr"/>
            <a:endParaRPr lang="ru-RU" dirty="0">
              <a:latin typeface="Georgia" panose="02040502050405020303" pitchFamily="18" charset="0"/>
            </a:endParaRPr>
          </a:p>
          <a:p>
            <a:pPr lvl="0" algn="ctr"/>
            <a:r>
              <a:rPr lang="ru-RU" dirty="0">
                <a:latin typeface="Georgia" panose="02040502050405020303" pitchFamily="18" charset="0"/>
              </a:rPr>
              <a:t>Соответствует </a:t>
            </a:r>
            <a:r>
              <a:rPr lang="ru-RU" dirty="0" err="1">
                <a:latin typeface="Georgia" panose="02040502050405020303" pitchFamily="18" charset="0"/>
              </a:rPr>
              <a:t>комптенстностному</a:t>
            </a:r>
            <a:r>
              <a:rPr lang="ru-RU" dirty="0">
                <a:latin typeface="Georgia" panose="02040502050405020303" pitchFamily="18" charset="0"/>
              </a:rPr>
              <a:t> подходу</a:t>
            </a:r>
          </a:p>
          <a:p>
            <a:endParaRPr lang="ru-RU" dirty="0"/>
          </a:p>
        </p:txBody>
      </p:sp>
      <p:sp>
        <p:nvSpPr>
          <p:cNvPr id="7" name="Стрелка вниз 6"/>
          <p:cNvSpPr/>
          <p:nvPr/>
        </p:nvSpPr>
        <p:spPr>
          <a:xfrm>
            <a:off x="4427984" y="1628800"/>
            <a:ext cx="484632" cy="2880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низ 7"/>
          <p:cNvSpPr/>
          <p:nvPr/>
        </p:nvSpPr>
        <p:spPr>
          <a:xfrm>
            <a:off x="4427984" y="2384884"/>
            <a:ext cx="484632" cy="3240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низ 8"/>
          <p:cNvSpPr/>
          <p:nvPr/>
        </p:nvSpPr>
        <p:spPr>
          <a:xfrm>
            <a:off x="4427984" y="3104964"/>
            <a:ext cx="484632" cy="3240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низ 9"/>
          <p:cNvSpPr/>
          <p:nvPr/>
        </p:nvSpPr>
        <p:spPr>
          <a:xfrm>
            <a:off x="4499992" y="3789040"/>
            <a:ext cx="4126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низ 10"/>
          <p:cNvSpPr/>
          <p:nvPr/>
        </p:nvSpPr>
        <p:spPr>
          <a:xfrm>
            <a:off x="4499992" y="4437112"/>
            <a:ext cx="412624" cy="3166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9456440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lstStyle/>
          <a:p>
            <a:endParaRPr lang="ru-RU" dirty="0"/>
          </a:p>
        </p:txBody>
      </p:sp>
      <p:sp>
        <p:nvSpPr>
          <p:cNvPr id="3" name="Текст 2"/>
          <p:cNvSpPr>
            <a:spLocks noGrp="1"/>
          </p:cNvSpPr>
          <p:nvPr>
            <p:ph type="body" idx="1"/>
          </p:nvPr>
        </p:nvSpPr>
        <p:spPr/>
        <p:txBody>
          <a:bodyPr/>
          <a:lstStyle/>
          <a:p>
            <a:endParaRPr lang="ru-RU"/>
          </a:p>
        </p:txBody>
      </p:sp>
      <p:sp>
        <p:nvSpPr>
          <p:cNvPr id="5" name="Текст 4"/>
          <p:cNvSpPr>
            <a:spLocks noGrp="1"/>
          </p:cNvSpPr>
          <p:nvPr>
            <p:ph type="body" sz="quarter" idx="3"/>
          </p:nvPr>
        </p:nvSpPr>
        <p:spPr/>
        <p:txBody>
          <a:bodyPr/>
          <a:lstStyle/>
          <a:p>
            <a:endParaRPr lang="ru-RU"/>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60649"/>
            <a:ext cx="8280921" cy="2808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3192598"/>
            <a:ext cx="8280921" cy="3260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58082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r>
              <a:rPr lang="ru-RU" dirty="0"/>
              <a:t>Различные техники формирующего оценивания</a:t>
            </a:r>
          </a:p>
        </p:txBody>
      </p:sp>
      <p:sp>
        <p:nvSpPr>
          <p:cNvPr id="4" name="Объект 3"/>
          <p:cNvSpPr>
            <a:spLocks noGrp="1"/>
          </p:cNvSpPr>
          <p:nvPr>
            <p:ph sz="half" idx="2"/>
          </p:nvPr>
        </p:nvSpPr>
        <p:spPr/>
        <p:txBody>
          <a:bodyPr/>
          <a:lstStyle/>
          <a:p>
            <a:endParaRPr lang="ru-RU" dirty="0"/>
          </a:p>
        </p:txBody>
      </p:sp>
      <p:sp>
        <p:nvSpPr>
          <p:cNvPr id="6" name="Объект 5"/>
          <p:cNvSpPr>
            <a:spLocks noGrp="1"/>
          </p:cNvSpPr>
          <p:nvPr>
            <p:ph sz="quarter" idx="4"/>
          </p:nvPr>
        </p:nvSpPr>
        <p:spPr/>
        <p:txBody>
          <a:bodyPr/>
          <a:lstStyle/>
          <a:p>
            <a:endParaRPr lang="ru-RU" dirty="0"/>
          </a:p>
        </p:txBody>
      </p:sp>
      <p:sp>
        <p:nvSpPr>
          <p:cNvPr id="7" name="Стрелка вправо 6"/>
          <p:cNvSpPr/>
          <p:nvPr/>
        </p:nvSpPr>
        <p:spPr>
          <a:xfrm>
            <a:off x="479966" y="980728"/>
            <a:ext cx="8208912" cy="5112568"/>
          </a:xfrm>
          <a:prstGeom prst="rightArrow">
            <a:avLst/>
          </a:prstGeom>
          <a:solidFill>
            <a:schemeClr val="accent1"/>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ru-RU" dirty="0">
              <a:solidFill>
                <a:schemeClr val="accent1"/>
              </a:solidFill>
            </a:endParaRPr>
          </a:p>
        </p:txBody>
      </p:sp>
      <p:sp>
        <p:nvSpPr>
          <p:cNvPr id="12" name="Скругленный прямоугольник 11"/>
          <p:cNvSpPr/>
          <p:nvPr/>
        </p:nvSpPr>
        <p:spPr>
          <a:xfrm>
            <a:off x="1043608" y="3356992"/>
            <a:ext cx="914400" cy="914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кругленный прямоугольник 12"/>
          <p:cNvSpPr/>
          <p:nvPr/>
        </p:nvSpPr>
        <p:spPr>
          <a:xfrm>
            <a:off x="683568" y="2708920"/>
            <a:ext cx="1872208" cy="1656184"/>
          </a:xfrm>
          <a:prstGeom prst="roundRect">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lvl="0" algn="ctr"/>
            <a:r>
              <a:rPr lang="ru-RU" sz="1200" b="1" i="1" dirty="0">
                <a:latin typeface="Georgia" panose="02040502050405020303" pitchFamily="18" charset="0"/>
                <a:hlinkClick r:id="rId2" action="ppaction://hlinksldjump"/>
              </a:rPr>
              <a:t>Оценивание по итогам изучения темы (</a:t>
            </a:r>
            <a:r>
              <a:rPr lang="ru-RU" sz="1200" b="1" i="1" dirty="0" err="1">
                <a:latin typeface="Georgia" panose="02040502050405020303" pitchFamily="18" charset="0"/>
                <a:hlinkClick r:id="rId2" action="ppaction://hlinksldjump"/>
              </a:rPr>
              <a:t>подтемы</a:t>
            </a:r>
            <a:r>
              <a:rPr lang="ru-RU" sz="1200" b="1" i="1" dirty="0">
                <a:latin typeface="Georgia" panose="02040502050405020303" pitchFamily="18" charset="0"/>
                <a:hlinkClick r:id="rId2" action="ppaction://hlinksldjump"/>
              </a:rPr>
              <a:t>, блока, раздела, параграфа </a:t>
            </a:r>
            <a:endParaRPr lang="ru-RU" sz="1200" b="1" i="1" dirty="0" smtClean="0">
              <a:latin typeface="Georgia" panose="02040502050405020303" pitchFamily="18" charset="0"/>
              <a:hlinkClick r:id="rId2" action="ppaction://hlinksldjump"/>
            </a:endParaRPr>
          </a:p>
          <a:p>
            <a:pPr lvl="0" algn="ctr"/>
            <a:r>
              <a:rPr lang="ru-RU" sz="1200" b="1" i="1" dirty="0" smtClean="0">
                <a:latin typeface="Georgia" panose="02040502050405020303" pitchFamily="18" charset="0"/>
                <a:hlinkClick r:id="rId2" action="ppaction://hlinksldjump"/>
              </a:rPr>
              <a:t>и </a:t>
            </a:r>
            <a:r>
              <a:rPr lang="ru-RU" sz="1200" b="1" i="1" dirty="0">
                <a:latin typeface="Georgia" panose="02040502050405020303" pitchFamily="18" charset="0"/>
                <a:hlinkClick r:id="rId2" action="ppaction://hlinksldjump"/>
              </a:rPr>
              <a:t>т. д.)</a:t>
            </a:r>
            <a:endParaRPr lang="ru-RU" sz="1200" b="1" i="1" dirty="0">
              <a:latin typeface="Georgia" panose="02040502050405020303" pitchFamily="18" charset="0"/>
            </a:endParaRPr>
          </a:p>
        </p:txBody>
      </p:sp>
      <p:sp>
        <p:nvSpPr>
          <p:cNvPr id="14" name="Скругленный прямоугольник 13"/>
          <p:cNvSpPr/>
          <p:nvPr/>
        </p:nvSpPr>
        <p:spPr>
          <a:xfrm>
            <a:off x="2771800" y="2708920"/>
            <a:ext cx="1800200" cy="1656184"/>
          </a:xfrm>
          <a:prstGeom prst="roundRect">
            <a:avLst/>
          </a:prstGeom>
          <a:solidFill>
            <a:srgbClr val="92D050"/>
          </a:solidFill>
        </p:spPr>
        <p:style>
          <a:lnRef idx="2">
            <a:schemeClr val="accent6"/>
          </a:lnRef>
          <a:fillRef idx="1">
            <a:schemeClr val="lt1"/>
          </a:fillRef>
          <a:effectRef idx="0">
            <a:schemeClr val="accent6"/>
          </a:effectRef>
          <a:fontRef idx="minor">
            <a:schemeClr val="dk1"/>
          </a:fontRef>
        </p:style>
        <p:txBody>
          <a:bodyPr rtlCol="0" anchor="ctr"/>
          <a:lstStyle/>
          <a:p>
            <a:pPr lvl="0" algn="ctr"/>
            <a:r>
              <a:rPr lang="ru-RU" sz="1200" b="1" i="1" dirty="0" smtClean="0">
                <a:latin typeface="Georgia" panose="02040502050405020303" pitchFamily="18" charset="0"/>
                <a:hlinkClick r:id="" action="ppaction://noaction"/>
              </a:rPr>
              <a:t>Оценивание</a:t>
            </a:r>
          </a:p>
          <a:p>
            <a:pPr lvl="0" algn="ctr"/>
            <a:r>
              <a:rPr lang="ru-RU" sz="1200" b="1" i="1" dirty="0" smtClean="0">
                <a:latin typeface="Georgia" panose="02040502050405020303" pitchFamily="18" charset="0"/>
                <a:hlinkClick r:id="" action="ppaction://noaction"/>
              </a:rPr>
              <a:t> </a:t>
            </a:r>
            <a:r>
              <a:rPr lang="ru-RU" sz="1200" b="1" i="1" dirty="0">
                <a:latin typeface="Georgia" panose="02040502050405020303" pitchFamily="18" charset="0"/>
                <a:hlinkClick r:id="" action="ppaction://noaction"/>
              </a:rPr>
              <a:t>в ходе урока</a:t>
            </a:r>
            <a:endParaRPr lang="ru-RU" sz="1200" dirty="0">
              <a:latin typeface="Georgia" panose="02040502050405020303" pitchFamily="18" charset="0"/>
            </a:endParaRPr>
          </a:p>
        </p:txBody>
      </p:sp>
      <p:sp>
        <p:nvSpPr>
          <p:cNvPr id="15" name="Скругленный прямоугольник 14"/>
          <p:cNvSpPr/>
          <p:nvPr/>
        </p:nvSpPr>
        <p:spPr>
          <a:xfrm>
            <a:off x="4788025" y="2708920"/>
            <a:ext cx="1728192" cy="1656184"/>
          </a:xfrm>
          <a:prstGeom prst="roundRect">
            <a:avLst/>
          </a:prstGeom>
          <a:solidFill>
            <a:schemeClr val="accent4">
              <a:lumMod val="60000"/>
              <a:lumOff val="40000"/>
            </a:schemeClr>
          </a:solidFill>
        </p:spPr>
        <p:style>
          <a:lnRef idx="2">
            <a:schemeClr val="accent6"/>
          </a:lnRef>
          <a:fillRef idx="1">
            <a:schemeClr val="lt1"/>
          </a:fillRef>
          <a:effectRef idx="0">
            <a:schemeClr val="accent6"/>
          </a:effectRef>
          <a:fontRef idx="minor">
            <a:schemeClr val="dk1"/>
          </a:fontRef>
        </p:style>
        <p:txBody>
          <a:bodyPr rtlCol="0" anchor="ctr"/>
          <a:lstStyle/>
          <a:p>
            <a:pPr lvl="0" algn="ctr"/>
            <a:r>
              <a:rPr lang="ru-RU" sz="1200" b="1" i="1" dirty="0">
                <a:latin typeface="Georgia" panose="02040502050405020303" pitchFamily="18" charset="0"/>
                <a:hlinkClick r:id="" action="ppaction://noaction"/>
              </a:rPr>
              <a:t>Оценивание </a:t>
            </a:r>
            <a:r>
              <a:rPr lang="ru-RU" sz="1200" b="1" i="1" dirty="0" err="1">
                <a:latin typeface="Georgia" panose="02040502050405020303" pitchFamily="18" charset="0"/>
                <a:hlinkClick r:id="" action="ppaction://noaction"/>
              </a:rPr>
              <a:t>метапозна-вательных</a:t>
            </a:r>
            <a:r>
              <a:rPr lang="ru-RU" sz="1200" b="1" i="1" dirty="0">
                <a:latin typeface="Georgia" panose="02040502050405020303" pitchFamily="18" charset="0"/>
                <a:hlinkClick r:id="" action="ppaction://noaction"/>
              </a:rPr>
              <a:t> процессов</a:t>
            </a:r>
            <a:endParaRPr lang="ru-RU" sz="1200" dirty="0">
              <a:latin typeface="Georgia" panose="02040502050405020303" pitchFamily="18" charset="0"/>
            </a:endParaRPr>
          </a:p>
        </p:txBody>
      </p:sp>
      <p:sp>
        <p:nvSpPr>
          <p:cNvPr id="16" name="Скругленный прямоугольник 15"/>
          <p:cNvSpPr/>
          <p:nvPr/>
        </p:nvSpPr>
        <p:spPr>
          <a:xfrm>
            <a:off x="6732240" y="2708920"/>
            <a:ext cx="1728192" cy="1656184"/>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sz="1200" b="1" dirty="0">
                <a:latin typeface="Georgia" panose="02040502050405020303" pitchFamily="18" charset="0"/>
                <a:hlinkClick r:id="" action="ppaction://noaction"/>
              </a:rPr>
              <a:t>Инструменты оценочной деятельности, используемые на уроке при </a:t>
            </a:r>
            <a:r>
              <a:rPr lang="ru-RU" sz="1200" b="1" dirty="0" err="1">
                <a:latin typeface="Georgia" panose="02040502050405020303" pitchFamily="18" charset="0"/>
                <a:hlinkClick r:id="" action="ppaction://noaction"/>
              </a:rPr>
              <a:t>безотметочном</a:t>
            </a:r>
            <a:r>
              <a:rPr lang="ru-RU" sz="1200" b="1" dirty="0">
                <a:latin typeface="Georgia" panose="02040502050405020303" pitchFamily="18" charset="0"/>
                <a:hlinkClick r:id="" action="ppaction://noaction"/>
              </a:rPr>
              <a:t> обучении</a:t>
            </a:r>
            <a:endParaRPr lang="ru-RU" sz="1200" dirty="0">
              <a:latin typeface="Georgia" panose="02040502050405020303" pitchFamily="18" charset="0"/>
            </a:endParaRPr>
          </a:p>
        </p:txBody>
      </p:sp>
    </p:spTree>
    <p:extLst>
      <p:ext uri="{BB962C8B-B14F-4D97-AF65-F5344CB8AC3E}">
        <p14:creationId xmlns:p14="http://schemas.microsoft.com/office/powerpoint/2010/main" val="28849298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Текст 2"/>
          <p:cNvSpPr>
            <a:spLocks noGrp="1"/>
          </p:cNvSpPr>
          <p:nvPr>
            <p:ph type="body" idx="1"/>
          </p:nvPr>
        </p:nvSpPr>
        <p:spPr/>
        <p:txBody>
          <a:bodyPr/>
          <a:lstStyle/>
          <a:p>
            <a:endParaRPr lang="ru-RU"/>
          </a:p>
        </p:txBody>
      </p:sp>
      <p:sp>
        <p:nvSpPr>
          <p:cNvPr id="5" name="Текст 4"/>
          <p:cNvSpPr>
            <a:spLocks noGrp="1"/>
          </p:cNvSpPr>
          <p:nvPr>
            <p:ph type="body" sz="quarter" idx="3"/>
          </p:nvPr>
        </p:nvSpPr>
        <p:spPr/>
        <p:txBody>
          <a:bodyPr/>
          <a:lstStyle/>
          <a:p>
            <a:endParaRPr lang="ru-RU"/>
          </a:p>
        </p:txBody>
      </p:sp>
      <p:sp>
        <p:nvSpPr>
          <p:cNvPr id="6" name="Объект 5"/>
          <p:cNvSpPr>
            <a:spLocks noGrp="1"/>
          </p:cNvSpPr>
          <p:nvPr>
            <p:ph sz="quarter" idx="4"/>
          </p:nvPr>
        </p:nvSpPr>
        <p:spPr/>
        <p:txBody>
          <a:bodyPr/>
          <a:lstStyle/>
          <a:p>
            <a:endParaRPr lang="ru-RU"/>
          </a:p>
        </p:txBody>
      </p:sp>
      <p:pic>
        <p:nvPicPr>
          <p:cNvPr id="7" name="Рисунок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88640"/>
            <a:ext cx="8280920" cy="2736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Рисунок 1"/>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57200" y="2924944"/>
            <a:ext cx="8291264" cy="32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78296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i="1" dirty="0">
                <a:latin typeface="Georgia" panose="02040502050405020303" pitchFamily="18" charset="0"/>
              </a:rPr>
              <a:t>Оценивание по итогам изучения </a:t>
            </a:r>
            <a:r>
              <a:rPr lang="ru-RU" sz="3200" b="1" i="1" dirty="0" smtClean="0">
                <a:latin typeface="Georgia" panose="02040502050405020303" pitchFamily="18" charset="0"/>
              </a:rPr>
              <a:t>темы</a:t>
            </a:r>
            <a:r>
              <a:rPr lang="ru-RU" sz="3200" b="1" i="1" dirty="0">
                <a:latin typeface="Georgia" panose="02040502050405020303" pitchFamily="18" charset="0"/>
              </a:rPr>
              <a:t>:</a:t>
            </a:r>
            <a:endParaRPr lang="ru-RU" sz="3200" dirty="0">
              <a:latin typeface="Georgia" panose="02040502050405020303" pitchFamily="18" charset="0"/>
            </a:endParaRPr>
          </a:p>
        </p:txBody>
      </p:sp>
      <p:sp>
        <p:nvSpPr>
          <p:cNvPr id="3" name="Текст 2"/>
          <p:cNvSpPr>
            <a:spLocks noGrp="1"/>
          </p:cNvSpPr>
          <p:nvPr>
            <p:ph type="body" idx="1"/>
          </p:nvPr>
        </p:nvSpPr>
        <p:spPr/>
        <p:txBody>
          <a:bodyPr/>
          <a:lstStyle/>
          <a:p>
            <a:pPr lvl="0"/>
            <a:r>
              <a:rPr lang="ru-RU" dirty="0" smtClean="0">
                <a:hlinkClick r:id="rId2" action="ppaction://hlinksldjump"/>
              </a:rPr>
              <a:t>Индекс-карточки</a:t>
            </a:r>
            <a:endParaRPr lang="ru-RU" dirty="0"/>
          </a:p>
          <a:p>
            <a:pPr algn="ctr"/>
            <a:endParaRPr lang="ru-RU" dirty="0"/>
          </a:p>
        </p:txBody>
      </p:sp>
      <p:sp>
        <p:nvSpPr>
          <p:cNvPr id="4" name="Объект 3"/>
          <p:cNvSpPr>
            <a:spLocks noGrp="1"/>
          </p:cNvSpPr>
          <p:nvPr>
            <p:ph sz="half" idx="2"/>
          </p:nvPr>
        </p:nvSpPr>
        <p:spPr/>
        <p:txBody>
          <a:bodyPr>
            <a:normAutofit fontScale="62500" lnSpcReduction="20000"/>
          </a:bodyPr>
          <a:lstStyle/>
          <a:p>
            <a:pPr lvl="0"/>
            <a:r>
              <a:rPr lang="ru-RU" i="1" dirty="0"/>
              <a:t>Описание</a:t>
            </a:r>
            <a:r>
              <a:rPr lang="ru-RU" dirty="0"/>
              <a:t>:</a:t>
            </a:r>
          </a:p>
          <a:p>
            <a:pPr lvl="1"/>
            <a:r>
              <a:rPr lang="ru-RU" dirty="0"/>
              <a:t>учитель периодически раздает обучающимся карточки с заданиями на обеих их сторонах:</a:t>
            </a:r>
          </a:p>
          <a:p>
            <a:pPr lvl="1"/>
            <a:r>
              <a:rPr lang="ru-RU" b="1" i="1" dirty="0"/>
              <a:t>1-ая сторона</a:t>
            </a:r>
            <a:r>
              <a:rPr lang="ru-RU" dirty="0"/>
              <a:t>. Перечислите основные мысли и идеи из изученного материала (раздела, темы) и обобщите их.</a:t>
            </a:r>
          </a:p>
          <a:p>
            <a:pPr lvl="1"/>
            <a:r>
              <a:rPr lang="ru-RU" b="1" i="1" dirty="0"/>
              <a:t>2-ая сторона</a:t>
            </a:r>
            <a:r>
              <a:rPr lang="ru-RU" dirty="0"/>
              <a:t>. Определите, какой материал вы не поняли в изученной теме (разделе, параграфе), и сформулируйте вопросы.</a:t>
            </a:r>
          </a:p>
          <a:p>
            <a:pPr lvl="0"/>
            <a:r>
              <a:rPr lang="ru-RU" i="1" dirty="0"/>
              <a:t>Оцениваемые результаты</a:t>
            </a:r>
            <a:r>
              <a:rPr lang="ru-RU" dirty="0"/>
              <a:t>:</a:t>
            </a:r>
          </a:p>
          <a:p>
            <a:pPr lvl="1"/>
            <a:r>
              <a:rPr lang="ru-RU" dirty="0"/>
              <a:t>предметные.</a:t>
            </a:r>
          </a:p>
          <a:p>
            <a:pPr lvl="0"/>
            <a:r>
              <a:rPr lang="ru-RU" i="1" dirty="0"/>
              <a:t>Кто проводит оценивание</a:t>
            </a:r>
            <a:r>
              <a:rPr lang="ru-RU" dirty="0"/>
              <a:t>:</a:t>
            </a:r>
          </a:p>
          <a:p>
            <a:pPr lvl="1"/>
            <a:r>
              <a:rPr lang="ru-RU" dirty="0"/>
              <a:t>учитель, учащиеся (самооценка).</a:t>
            </a:r>
          </a:p>
          <a:p>
            <a:pPr lvl="0"/>
            <a:r>
              <a:rPr lang="ru-RU" i="1" dirty="0"/>
              <a:t>Цель проведения</a:t>
            </a:r>
            <a:r>
              <a:rPr lang="ru-RU" dirty="0"/>
              <a:t>:</a:t>
            </a:r>
          </a:p>
          <a:p>
            <a:pPr lvl="1"/>
            <a:r>
              <a:rPr lang="ru-RU" dirty="0"/>
              <a:t>анализ трудностей, возникших у обучающихся в результате изучения темы; повторение материала, необходимого для повторного объяснения, повторения, закрепления.</a:t>
            </a:r>
          </a:p>
          <a:p>
            <a:endParaRPr lang="ru-RU" dirty="0"/>
          </a:p>
        </p:txBody>
      </p:sp>
      <p:sp>
        <p:nvSpPr>
          <p:cNvPr id="5" name="Текст 4"/>
          <p:cNvSpPr>
            <a:spLocks noGrp="1"/>
          </p:cNvSpPr>
          <p:nvPr>
            <p:ph type="body" sz="quarter" idx="3"/>
          </p:nvPr>
        </p:nvSpPr>
        <p:spPr/>
        <p:txBody>
          <a:bodyPr/>
          <a:lstStyle/>
          <a:p>
            <a:pPr lvl="0"/>
            <a:r>
              <a:rPr lang="ru-RU" dirty="0">
                <a:hlinkClick r:id="rId3" action="ppaction://hlinksldjump"/>
              </a:rPr>
              <a:t>Одноминутное эссе </a:t>
            </a:r>
            <a:endParaRPr lang="ru-RU" dirty="0"/>
          </a:p>
          <a:p>
            <a:endParaRPr lang="ru-RU" dirty="0"/>
          </a:p>
        </p:txBody>
      </p:sp>
      <p:sp>
        <p:nvSpPr>
          <p:cNvPr id="6" name="Объект 5"/>
          <p:cNvSpPr>
            <a:spLocks noGrp="1"/>
          </p:cNvSpPr>
          <p:nvPr>
            <p:ph sz="quarter" idx="4"/>
          </p:nvPr>
        </p:nvSpPr>
        <p:spPr/>
        <p:txBody>
          <a:bodyPr>
            <a:normAutofit fontScale="70000" lnSpcReduction="20000"/>
          </a:bodyPr>
          <a:lstStyle/>
          <a:p>
            <a:pPr lvl="0"/>
            <a:r>
              <a:rPr lang="ru-RU" i="1" dirty="0"/>
              <a:t>Описание:</a:t>
            </a:r>
            <a:endParaRPr lang="ru-RU" dirty="0"/>
          </a:p>
          <a:p>
            <a:pPr lvl="1"/>
            <a:r>
              <a:rPr lang="ru-RU" dirty="0"/>
              <a:t>написание короткого эссе по вопросам.</a:t>
            </a:r>
          </a:p>
          <a:p>
            <a:pPr lvl="1"/>
            <a:r>
              <a:rPr lang="ru-RU" dirty="0"/>
              <a:t>Например:</a:t>
            </a:r>
          </a:p>
          <a:p>
            <a:pPr lvl="1"/>
            <a:r>
              <a:rPr lang="ru-RU" dirty="0"/>
              <a:t>Что самое главное ты узнал сегодня на уроке?</a:t>
            </a:r>
          </a:p>
          <a:p>
            <a:pPr lvl="1"/>
            <a:r>
              <a:rPr lang="ru-RU" dirty="0"/>
              <a:t>Какой материал остался для тебя непонятным?</a:t>
            </a:r>
          </a:p>
          <a:p>
            <a:pPr lvl="0"/>
            <a:r>
              <a:rPr lang="ru-RU" i="1" dirty="0"/>
              <a:t>Оцениваемые результаты</a:t>
            </a:r>
            <a:r>
              <a:rPr lang="ru-RU" dirty="0"/>
              <a:t>:</a:t>
            </a:r>
          </a:p>
          <a:p>
            <a:pPr lvl="1"/>
            <a:r>
              <a:rPr lang="ru-RU" dirty="0"/>
              <a:t>предметные.</a:t>
            </a:r>
          </a:p>
          <a:p>
            <a:pPr lvl="0"/>
            <a:r>
              <a:rPr lang="ru-RU" i="1" dirty="0"/>
              <a:t>Кто проводит оценивание</a:t>
            </a:r>
            <a:r>
              <a:rPr lang="ru-RU" dirty="0"/>
              <a:t>:</a:t>
            </a:r>
          </a:p>
          <a:p>
            <a:pPr lvl="1"/>
            <a:r>
              <a:rPr lang="ru-RU" dirty="0"/>
              <a:t>учитель, учащиеся (самооценка).</a:t>
            </a:r>
          </a:p>
          <a:p>
            <a:pPr lvl="0"/>
            <a:r>
              <a:rPr lang="ru-RU" i="1" dirty="0"/>
              <a:t>Цель проведения</a:t>
            </a:r>
            <a:r>
              <a:rPr lang="ru-RU" dirty="0"/>
              <a:t>:</a:t>
            </a:r>
          </a:p>
          <a:p>
            <a:pPr lvl="1"/>
            <a:r>
              <a:rPr lang="ru-RU" dirty="0"/>
              <a:t>повторение материала, необходимого для повторного объяснения, повторения, закрепления.</a:t>
            </a:r>
          </a:p>
          <a:p>
            <a:endParaRPr lang="ru-RU" dirty="0"/>
          </a:p>
        </p:txBody>
      </p:sp>
    </p:spTree>
    <p:extLst>
      <p:ext uri="{BB962C8B-B14F-4D97-AF65-F5344CB8AC3E}">
        <p14:creationId xmlns:p14="http://schemas.microsoft.com/office/powerpoint/2010/main" val="34096588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Текст 2"/>
          <p:cNvSpPr>
            <a:spLocks noGrp="1"/>
          </p:cNvSpPr>
          <p:nvPr>
            <p:ph type="body" idx="1"/>
          </p:nvPr>
        </p:nvSpPr>
        <p:spPr/>
        <p:txBody>
          <a:bodyPr/>
          <a:lstStyle/>
          <a:p>
            <a:pPr lvl="0"/>
            <a:r>
              <a:rPr lang="ru-RU" dirty="0">
                <a:hlinkClick r:id="rId2" action="ppaction://hlinksldjump"/>
              </a:rPr>
              <a:t>Цепочка заметок</a:t>
            </a:r>
            <a:endParaRPr lang="ru-RU" dirty="0"/>
          </a:p>
          <a:p>
            <a:endParaRPr lang="ru-RU" dirty="0"/>
          </a:p>
        </p:txBody>
      </p:sp>
      <p:sp>
        <p:nvSpPr>
          <p:cNvPr id="4" name="Объект 3"/>
          <p:cNvSpPr>
            <a:spLocks noGrp="1"/>
          </p:cNvSpPr>
          <p:nvPr>
            <p:ph sz="half" idx="2"/>
          </p:nvPr>
        </p:nvSpPr>
        <p:spPr/>
        <p:txBody>
          <a:bodyPr>
            <a:normAutofit fontScale="77500" lnSpcReduction="20000"/>
          </a:bodyPr>
          <a:lstStyle/>
          <a:p>
            <a:pPr lvl="0"/>
            <a:r>
              <a:rPr lang="ru-RU" i="1" dirty="0"/>
              <a:t>Описание:</a:t>
            </a:r>
            <a:endParaRPr lang="ru-RU" dirty="0"/>
          </a:p>
          <a:p>
            <a:pPr lvl="1"/>
            <a:r>
              <a:rPr lang="ru-RU" dirty="0"/>
              <a:t>обучающиеся передают друг другу листок, на котором учитель написал один вопрос по поводу происходящего на уроке. Получив листок, ученик находит момент, пишет ответ и кладет его в конверт.</a:t>
            </a:r>
          </a:p>
          <a:p>
            <a:pPr lvl="0"/>
            <a:r>
              <a:rPr lang="ru-RU" i="1" dirty="0"/>
              <a:t>Оцениваемые результаты</a:t>
            </a:r>
            <a:r>
              <a:rPr lang="ru-RU" dirty="0"/>
              <a:t>:</a:t>
            </a:r>
          </a:p>
          <a:p>
            <a:pPr lvl="1"/>
            <a:r>
              <a:rPr lang="ru-RU" dirty="0"/>
              <a:t>предметные и </a:t>
            </a:r>
            <a:r>
              <a:rPr lang="ru-RU" dirty="0" err="1"/>
              <a:t>метапредметные</a:t>
            </a:r>
            <a:r>
              <a:rPr lang="ru-RU" dirty="0"/>
              <a:t>.</a:t>
            </a:r>
          </a:p>
          <a:p>
            <a:pPr lvl="0"/>
            <a:r>
              <a:rPr lang="ru-RU" i="1" dirty="0"/>
              <a:t>Кто проводит оценивание</a:t>
            </a:r>
            <a:r>
              <a:rPr lang="ru-RU" dirty="0"/>
              <a:t>:</a:t>
            </a:r>
          </a:p>
          <a:p>
            <a:pPr lvl="1"/>
            <a:r>
              <a:rPr lang="ru-RU" dirty="0"/>
              <a:t>учитель.</a:t>
            </a:r>
          </a:p>
          <a:p>
            <a:pPr lvl="0"/>
            <a:r>
              <a:rPr lang="ru-RU" i="1" dirty="0"/>
              <a:t>Цель проведения</a:t>
            </a:r>
            <a:r>
              <a:rPr lang="ru-RU" dirty="0"/>
              <a:t>:</a:t>
            </a:r>
          </a:p>
          <a:p>
            <a:pPr lvl="1"/>
            <a:r>
              <a:rPr lang="ru-RU" dirty="0"/>
              <a:t>анализ ответов обучающихся позволит сделать вывод о возможных трудностях, возникающих у них в процессе урока</a:t>
            </a:r>
          </a:p>
          <a:p>
            <a:endParaRPr lang="ru-RU" dirty="0"/>
          </a:p>
        </p:txBody>
      </p:sp>
      <p:sp>
        <p:nvSpPr>
          <p:cNvPr id="5" name="Текст 4"/>
          <p:cNvSpPr>
            <a:spLocks noGrp="1"/>
          </p:cNvSpPr>
          <p:nvPr>
            <p:ph type="body" sz="quarter" idx="3"/>
          </p:nvPr>
        </p:nvSpPr>
        <p:spPr/>
        <p:txBody>
          <a:bodyPr/>
          <a:lstStyle/>
          <a:p>
            <a:pPr lvl="0"/>
            <a:r>
              <a:rPr lang="ru-RU" dirty="0">
                <a:hlinkClick r:id="rId3" action="ppaction://hlinksldjump"/>
              </a:rPr>
              <a:t>Вопросы для тестов</a:t>
            </a:r>
            <a:endParaRPr lang="ru-RU" dirty="0"/>
          </a:p>
          <a:p>
            <a:endParaRPr lang="ru-RU" dirty="0"/>
          </a:p>
        </p:txBody>
      </p:sp>
      <p:sp>
        <p:nvSpPr>
          <p:cNvPr id="6" name="Объект 5"/>
          <p:cNvSpPr>
            <a:spLocks noGrp="1"/>
          </p:cNvSpPr>
          <p:nvPr>
            <p:ph sz="quarter" idx="4"/>
          </p:nvPr>
        </p:nvSpPr>
        <p:spPr/>
        <p:txBody>
          <a:bodyPr>
            <a:normAutofit fontScale="77500" lnSpcReduction="20000"/>
          </a:bodyPr>
          <a:lstStyle/>
          <a:p>
            <a:pPr lvl="0"/>
            <a:r>
              <a:rPr lang="ru-RU" i="1" dirty="0"/>
              <a:t>Описание</a:t>
            </a:r>
            <a:r>
              <a:rPr lang="ru-RU" dirty="0"/>
              <a:t>:</a:t>
            </a:r>
          </a:p>
          <a:p>
            <a:pPr lvl="1"/>
            <a:r>
              <a:rPr lang="ru-RU" dirty="0"/>
              <a:t>обучающиеся составляют по какой-либо теме вопросы для теста и дают возможные ответы к ним в формате, заданном учителем.</a:t>
            </a:r>
          </a:p>
          <a:p>
            <a:pPr lvl="0"/>
            <a:r>
              <a:rPr lang="ru-RU" i="1" dirty="0"/>
              <a:t>Оцениваемые результаты</a:t>
            </a:r>
            <a:r>
              <a:rPr lang="ru-RU" dirty="0"/>
              <a:t>:</a:t>
            </a:r>
          </a:p>
          <a:p>
            <a:pPr lvl="1"/>
            <a:r>
              <a:rPr lang="ru-RU" dirty="0"/>
              <a:t>предметные.</a:t>
            </a:r>
          </a:p>
          <a:p>
            <a:pPr lvl="0"/>
            <a:r>
              <a:rPr lang="ru-RU" i="1" dirty="0"/>
              <a:t>Кто проводит оценивание</a:t>
            </a:r>
            <a:r>
              <a:rPr lang="ru-RU" dirty="0"/>
              <a:t>:</a:t>
            </a:r>
          </a:p>
          <a:p>
            <a:pPr lvl="1"/>
            <a:r>
              <a:rPr lang="ru-RU" dirty="0"/>
              <a:t>учитель.</a:t>
            </a:r>
          </a:p>
          <a:p>
            <a:pPr lvl="0"/>
            <a:r>
              <a:rPr lang="ru-RU" i="1" dirty="0"/>
              <a:t>Цель проведения</a:t>
            </a:r>
            <a:r>
              <a:rPr lang="ru-RU" dirty="0"/>
              <a:t>:</a:t>
            </a:r>
          </a:p>
          <a:p>
            <a:pPr lvl="1"/>
            <a:r>
              <a:rPr lang="ru-RU" dirty="0"/>
              <a:t>анализ вопросов и ответов позволит сделать вывод о понимании темы. Наиболее удачные вопросы можно использовать в дальнейшей работе.</a:t>
            </a:r>
          </a:p>
        </p:txBody>
      </p:sp>
    </p:spTree>
    <p:extLst>
      <p:ext uri="{BB962C8B-B14F-4D97-AF65-F5344CB8AC3E}">
        <p14:creationId xmlns:p14="http://schemas.microsoft.com/office/powerpoint/2010/main" val="24447598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p:txBody>
          <a:bodyPr/>
          <a:lstStyle/>
          <a:p>
            <a:pPr lvl="0"/>
            <a:r>
              <a:rPr lang="ru-RU" dirty="0">
                <a:hlinkClick r:id="" action="ppaction://noaction"/>
              </a:rPr>
              <a:t>Матрица запоминания</a:t>
            </a:r>
            <a:endParaRPr lang="ru-RU" dirty="0"/>
          </a:p>
          <a:p>
            <a:endParaRPr lang="ru-RU" dirty="0"/>
          </a:p>
        </p:txBody>
      </p:sp>
      <p:sp>
        <p:nvSpPr>
          <p:cNvPr id="4" name="Объект 3"/>
          <p:cNvSpPr>
            <a:spLocks noGrp="1"/>
          </p:cNvSpPr>
          <p:nvPr>
            <p:ph sz="half" idx="2"/>
          </p:nvPr>
        </p:nvSpPr>
        <p:spPr/>
        <p:txBody>
          <a:bodyPr>
            <a:normAutofit fontScale="62500" lnSpcReduction="20000"/>
          </a:bodyPr>
          <a:lstStyle/>
          <a:p>
            <a:pPr lvl="0"/>
            <a:r>
              <a:rPr lang="ru-RU" i="1" dirty="0"/>
              <a:t>Описание</a:t>
            </a:r>
            <a:r>
              <a:rPr lang="ru-RU" dirty="0"/>
              <a:t>:</a:t>
            </a:r>
          </a:p>
          <a:p>
            <a:pPr lvl="1"/>
            <a:r>
              <a:rPr lang="ru-RU" dirty="0"/>
              <a:t>обучающимся предлагается заполнить таблицу в соответствии с заголовками столбцов и строк (заголовок строки дается в первом столбце).</a:t>
            </a:r>
          </a:p>
          <a:p>
            <a:pPr lvl="0"/>
            <a:r>
              <a:rPr lang="ru-RU" i="1" dirty="0"/>
              <a:t>Оцениваемые результаты:</a:t>
            </a:r>
            <a:endParaRPr lang="ru-RU" dirty="0"/>
          </a:p>
          <a:p>
            <a:pPr lvl="1"/>
            <a:r>
              <a:rPr lang="ru-RU" dirty="0"/>
              <a:t>предметные и </a:t>
            </a:r>
            <a:r>
              <a:rPr lang="ru-RU" dirty="0" err="1"/>
              <a:t>метапредметные</a:t>
            </a:r>
            <a:r>
              <a:rPr lang="ru-RU" dirty="0"/>
              <a:t>.</a:t>
            </a:r>
          </a:p>
          <a:p>
            <a:pPr lvl="0"/>
            <a:r>
              <a:rPr lang="ru-RU" i="1" dirty="0"/>
              <a:t>Кто проводит оценивание</a:t>
            </a:r>
            <a:r>
              <a:rPr lang="ru-RU" dirty="0"/>
              <a:t>:</a:t>
            </a:r>
          </a:p>
          <a:p>
            <a:pPr lvl="1"/>
            <a:r>
              <a:rPr lang="ru-RU" dirty="0"/>
              <a:t>учитель.</a:t>
            </a:r>
          </a:p>
          <a:p>
            <a:pPr lvl="0"/>
            <a:r>
              <a:rPr lang="ru-RU" i="1" dirty="0"/>
              <a:t>Цель проведения</a:t>
            </a:r>
            <a:r>
              <a:rPr lang="ru-RU" dirty="0"/>
              <a:t>:</a:t>
            </a:r>
          </a:p>
          <a:p>
            <a:pPr lvl="1"/>
            <a:r>
              <a:rPr lang="ru-RU" dirty="0"/>
              <a:t>анализ количества правильных и неправильных ответов для каждой ячейки таблицы (в каждой ячейке только один ответ – он либо правильные, либо нет; анализируется количество правильных/неправильных ответов во всей таблице) позволит выделить образцы ошибочных ответов и подумать о возможной их причине и путях исправления.</a:t>
            </a:r>
          </a:p>
          <a:p>
            <a:endParaRPr lang="ru-RU" dirty="0"/>
          </a:p>
        </p:txBody>
      </p:sp>
      <p:sp>
        <p:nvSpPr>
          <p:cNvPr id="5" name="Текст 4"/>
          <p:cNvSpPr>
            <a:spLocks noGrp="1"/>
          </p:cNvSpPr>
          <p:nvPr>
            <p:ph type="body" sz="quarter" idx="3"/>
          </p:nvPr>
        </p:nvSpPr>
        <p:spPr/>
        <p:txBody>
          <a:bodyPr/>
          <a:lstStyle/>
          <a:p>
            <a:pPr lvl="0"/>
            <a:r>
              <a:rPr lang="ru-RU" dirty="0">
                <a:hlinkClick r:id="" action="ppaction://noaction"/>
              </a:rPr>
              <a:t>Таблицы оценивания</a:t>
            </a:r>
            <a:endParaRPr lang="ru-RU" dirty="0"/>
          </a:p>
          <a:p>
            <a:endParaRPr lang="ru-RU" dirty="0"/>
          </a:p>
        </p:txBody>
      </p:sp>
      <p:sp>
        <p:nvSpPr>
          <p:cNvPr id="6" name="Объект 5"/>
          <p:cNvSpPr>
            <a:spLocks noGrp="1"/>
          </p:cNvSpPr>
          <p:nvPr>
            <p:ph sz="quarter" idx="4"/>
          </p:nvPr>
        </p:nvSpPr>
        <p:spPr/>
        <p:txBody>
          <a:bodyPr>
            <a:normAutofit fontScale="62500" lnSpcReduction="20000"/>
          </a:bodyPr>
          <a:lstStyle/>
          <a:p>
            <a:pPr lvl="0"/>
            <a:r>
              <a:rPr lang="ru-RU" i="1" dirty="0"/>
              <a:t>Описание</a:t>
            </a:r>
            <a:r>
              <a:rPr lang="ru-RU" dirty="0"/>
              <a:t>:</a:t>
            </a:r>
          </a:p>
          <a:p>
            <a:pPr lvl="1"/>
            <a:r>
              <a:rPr lang="ru-RU" dirty="0"/>
              <a:t>универсальные таблицы оценивания определенных типов работ (сочинение, изложение, математический тест, пересказ, портфолио и т. д.). Таблицы имеют одинаковые критерии оценивания для всех типов работ вне зависимости от предмета изучения. Например, сочинение по литературе и по истории будет оцениваться при помощи универсальной таблицы критериев.</a:t>
            </a:r>
          </a:p>
          <a:p>
            <a:pPr lvl="0"/>
            <a:r>
              <a:rPr lang="ru-RU" i="1" dirty="0"/>
              <a:t>Оцениваемые результаты</a:t>
            </a:r>
            <a:r>
              <a:rPr lang="ru-RU" dirty="0"/>
              <a:t>:</a:t>
            </a:r>
          </a:p>
          <a:p>
            <a:pPr lvl="1"/>
            <a:r>
              <a:rPr lang="ru-RU" dirty="0"/>
              <a:t>предметные.</a:t>
            </a:r>
          </a:p>
          <a:p>
            <a:pPr lvl="0"/>
            <a:r>
              <a:rPr lang="ru-RU" i="1" dirty="0"/>
              <a:t>Кто проводит оценивание</a:t>
            </a:r>
            <a:r>
              <a:rPr lang="ru-RU" dirty="0"/>
              <a:t>:</a:t>
            </a:r>
          </a:p>
          <a:p>
            <a:pPr lvl="1"/>
            <a:r>
              <a:rPr lang="ru-RU" dirty="0"/>
              <a:t>учитель, учащиеся (самооценка, </a:t>
            </a:r>
            <a:r>
              <a:rPr lang="ru-RU" dirty="0" err="1"/>
              <a:t>взаимооценка</a:t>
            </a:r>
            <a:r>
              <a:rPr lang="ru-RU" dirty="0"/>
              <a:t>).</a:t>
            </a:r>
          </a:p>
          <a:p>
            <a:pPr lvl="0"/>
            <a:r>
              <a:rPr lang="ru-RU" i="1" dirty="0"/>
              <a:t>Цель проведения</a:t>
            </a:r>
            <a:r>
              <a:rPr lang="ru-RU" dirty="0"/>
              <a:t>:</a:t>
            </a:r>
          </a:p>
          <a:p>
            <a:pPr lvl="1"/>
            <a:r>
              <a:rPr lang="ru-RU" dirty="0"/>
              <a:t>анализ с точки зрения учителя и учеников различных аспектов выполнения работы, сравнительные анализ результатов оценивания учителя и учеников.</a:t>
            </a:r>
          </a:p>
          <a:p>
            <a:endParaRPr lang="ru-RU" dirty="0"/>
          </a:p>
        </p:txBody>
      </p:sp>
    </p:spTree>
    <p:extLst>
      <p:ext uri="{BB962C8B-B14F-4D97-AF65-F5344CB8AC3E}">
        <p14:creationId xmlns:p14="http://schemas.microsoft.com/office/powerpoint/2010/main" val="24976760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p:txBody>
          <a:bodyPr/>
          <a:lstStyle/>
          <a:p>
            <a:pPr lvl="0"/>
            <a:r>
              <a:rPr lang="ru-RU" dirty="0">
                <a:hlinkClick r:id="" action="ppaction://noaction"/>
              </a:rPr>
              <a:t>Карты приложения</a:t>
            </a:r>
            <a:endParaRPr lang="ru-RU" dirty="0"/>
          </a:p>
          <a:p>
            <a:endParaRPr lang="ru-RU" dirty="0"/>
          </a:p>
        </p:txBody>
      </p:sp>
      <p:sp>
        <p:nvSpPr>
          <p:cNvPr id="4" name="Объект 3"/>
          <p:cNvSpPr>
            <a:spLocks noGrp="1"/>
          </p:cNvSpPr>
          <p:nvPr>
            <p:ph sz="half" idx="2"/>
          </p:nvPr>
        </p:nvSpPr>
        <p:spPr/>
        <p:txBody>
          <a:bodyPr>
            <a:normAutofit fontScale="55000" lnSpcReduction="20000"/>
          </a:bodyPr>
          <a:lstStyle/>
          <a:p>
            <a:pPr lvl="0"/>
            <a:r>
              <a:rPr lang="ru-RU" i="1" dirty="0"/>
              <a:t>Описание:</a:t>
            </a:r>
            <a:endParaRPr lang="ru-RU" dirty="0"/>
          </a:p>
          <a:p>
            <a:pPr lvl="1"/>
            <a:r>
              <a:rPr lang="ru-RU" dirty="0"/>
              <a:t>после изучения теории, принципа или научного закона ученикам дают задание описать по крайней мере один вариант применения на практике того теоретического материала, который они только что изучили. Задание может быть выполнено в письменной и устной форме.</a:t>
            </a:r>
          </a:p>
          <a:p>
            <a:pPr lvl="0"/>
            <a:r>
              <a:rPr lang="ru-RU" i="1" dirty="0"/>
              <a:t>Оцениваемые результаты</a:t>
            </a:r>
            <a:r>
              <a:rPr lang="ru-RU" dirty="0"/>
              <a:t>:</a:t>
            </a:r>
          </a:p>
          <a:p>
            <a:pPr lvl="1"/>
            <a:r>
              <a:rPr lang="ru-RU" dirty="0"/>
              <a:t>предметные и </a:t>
            </a:r>
            <a:r>
              <a:rPr lang="ru-RU" dirty="0" err="1"/>
              <a:t>метапредметные</a:t>
            </a:r>
            <a:r>
              <a:rPr lang="ru-RU" dirty="0"/>
              <a:t>.</a:t>
            </a:r>
          </a:p>
          <a:p>
            <a:pPr lvl="0"/>
            <a:r>
              <a:rPr lang="ru-RU" i="1" dirty="0"/>
              <a:t>Кто проводит оценивание:</a:t>
            </a:r>
            <a:r>
              <a:rPr lang="ru-RU" dirty="0"/>
              <a:t> учитель.</a:t>
            </a:r>
          </a:p>
          <a:p>
            <a:pPr lvl="0"/>
            <a:r>
              <a:rPr lang="ru-RU" i="1" dirty="0"/>
              <a:t>Цель проведения</a:t>
            </a:r>
            <a:r>
              <a:rPr lang="ru-RU" dirty="0"/>
              <a:t>:</a:t>
            </a:r>
          </a:p>
          <a:p>
            <a:pPr lvl="1"/>
            <a:r>
              <a:rPr lang="ru-RU" dirty="0"/>
              <a:t>анализ понимания изученного материала, умение применять на практике теоретические знания.</a:t>
            </a:r>
          </a:p>
          <a:p>
            <a:pPr lvl="0"/>
            <a:r>
              <a:rPr lang="ru-RU" i="1" dirty="0"/>
              <a:t>Пример использования</a:t>
            </a:r>
            <a:r>
              <a:rPr lang="ru-RU" dirty="0"/>
              <a:t>:</a:t>
            </a:r>
          </a:p>
          <a:p>
            <a:pPr lvl="1"/>
            <a:r>
              <a:rPr lang="ru-RU" dirty="0"/>
              <a:t>После изучения на экономике темы ресурсы, потребности и блага, предложить обучающимся привести примеры использования полученных знаний на практике: перечислить примеры потребностей, ресурсов и благ и т. п.</a:t>
            </a:r>
          </a:p>
        </p:txBody>
      </p:sp>
      <p:sp>
        <p:nvSpPr>
          <p:cNvPr id="5" name="Текст 4"/>
          <p:cNvSpPr>
            <a:spLocks noGrp="1"/>
          </p:cNvSpPr>
          <p:nvPr>
            <p:ph type="body" sz="quarter" idx="3"/>
          </p:nvPr>
        </p:nvSpPr>
        <p:spPr/>
        <p:txBody>
          <a:bodyPr/>
          <a:lstStyle/>
          <a:p>
            <a:pPr lvl="0"/>
            <a:r>
              <a:rPr lang="ru-RU" dirty="0">
                <a:hlinkClick r:id="" action="ppaction://noaction"/>
              </a:rPr>
              <a:t>Недельный отчет</a:t>
            </a:r>
            <a:endParaRPr lang="ru-RU" dirty="0"/>
          </a:p>
          <a:p>
            <a:endParaRPr lang="ru-RU" dirty="0"/>
          </a:p>
        </p:txBody>
      </p:sp>
      <p:sp>
        <p:nvSpPr>
          <p:cNvPr id="6" name="Объект 5"/>
          <p:cNvSpPr>
            <a:spLocks noGrp="1"/>
          </p:cNvSpPr>
          <p:nvPr>
            <p:ph sz="quarter" idx="4"/>
          </p:nvPr>
        </p:nvSpPr>
        <p:spPr/>
        <p:txBody>
          <a:bodyPr>
            <a:normAutofit fontScale="47500" lnSpcReduction="20000"/>
          </a:bodyPr>
          <a:lstStyle/>
          <a:p>
            <a:pPr lvl="0"/>
            <a:r>
              <a:rPr lang="ru-RU" i="1" dirty="0"/>
              <a:t>Описание</a:t>
            </a:r>
            <a:r>
              <a:rPr lang="ru-RU" dirty="0"/>
              <a:t>:</a:t>
            </a:r>
          </a:p>
          <a:p>
            <a:pPr lvl="1"/>
            <a:r>
              <a:rPr lang="ru-RU" dirty="0"/>
              <a:t>недельные отчеты – листы, которые обучающиеся заполняют раз в неделю, отвечая на три вопроса:</a:t>
            </a:r>
          </a:p>
          <a:p>
            <a:pPr lvl="1"/>
            <a:r>
              <a:rPr lang="ru-RU" dirty="0"/>
              <a:t>Чему я научился за эту неделю?</a:t>
            </a:r>
          </a:p>
          <a:p>
            <a:pPr lvl="1"/>
            <a:r>
              <a:rPr lang="ru-RU" dirty="0"/>
              <a:t>Какой изученный материал остался для меня неясным?</a:t>
            </a:r>
          </a:p>
          <a:p>
            <a:pPr lvl="1"/>
            <a:r>
              <a:rPr lang="ru-RU" dirty="0"/>
              <a:t>Если бы я был учителем, какие вопросы я задал бы ученикам для проверки понимания изученной темы?</a:t>
            </a:r>
          </a:p>
          <a:p>
            <a:pPr lvl="0"/>
            <a:r>
              <a:rPr lang="ru-RU" i="1" dirty="0"/>
              <a:t>Оцениваемые результаты</a:t>
            </a:r>
            <a:r>
              <a:rPr lang="ru-RU" dirty="0"/>
              <a:t>:</a:t>
            </a:r>
          </a:p>
          <a:p>
            <a:pPr lvl="1"/>
            <a:r>
              <a:rPr lang="ru-RU" dirty="0"/>
              <a:t>предметные и </a:t>
            </a:r>
            <a:r>
              <a:rPr lang="ru-RU" dirty="0" err="1"/>
              <a:t>метапредметные</a:t>
            </a:r>
            <a:r>
              <a:rPr lang="ru-RU" dirty="0"/>
              <a:t>.</a:t>
            </a:r>
          </a:p>
          <a:p>
            <a:pPr lvl="0"/>
            <a:r>
              <a:rPr lang="ru-RU" i="1" dirty="0"/>
              <a:t>Кто проводит оценивание</a:t>
            </a:r>
            <a:r>
              <a:rPr lang="ru-RU" dirty="0"/>
              <a:t>:</a:t>
            </a:r>
          </a:p>
          <a:p>
            <a:pPr lvl="1"/>
            <a:r>
              <a:rPr lang="ru-RU" dirty="0"/>
              <a:t>учитель, учащиеся (самооценка).</a:t>
            </a:r>
          </a:p>
          <a:p>
            <a:pPr lvl="0"/>
            <a:r>
              <a:rPr lang="ru-RU" i="1" dirty="0"/>
              <a:t>Цель проведения</a:t>
            </a:r>
            <a:r>
              <a:rPr lang="ru-RU" dirty="0"/>
              <a:t>:</a:t>
            </a:r>
          </a:p>
          <a:p>
            <a:pPr lvl="1"/>
            <a:r>
              <a:rPr lang="ru-RU" dirty="0"/>
              <a:t>недельные </a:t>
            </a:r>
            <a:r>
              <a:rPr lang="ru-RU" dirty="0" err="1"/>
              <a:t>отчаты</a:t>
            </a:r>
            <a:r>
              <a:rPr lang="ru-RU" dirty="0"/>
              <a:t> дают ученикам возможность провести рефлексию вновь приобретенных знаний и сформулировать вопросы о том, что им неясно. Учитель может:</a:t>
            </a:r>
          </a:p>
          <a:p>
            <a:pPr lvl="1"/>
            <a:r>
              <a:rPr lang="ru-RU" dirty="0"/>
              <a:t>узнать о затруднениях и ошибочных понятиях, сформированных у учеников;</a:t>
            </a:r>
          </a:p>
          <a:p>
            <a:pPr lvl="1"/>
            <a:r>
              <a:rPr lang="ru-RU" dirty="0"/>
              <a:t>получить полезную обратную связь и реорганизовать содержание курса;</a:t>
            </a:r>
          </a:p>
          <a:p>
            <a:pPr lvl="1"/>
            <a:r>
              <a:rPr lang="ru-RU" dirty="0"/>
              <a:t>проникнуть в то, как учащийся осознает собственную учебную деятельность (</a:t>
            </a:r>
            <a:r>
              <a:rPr lang="ru-RU" dirty="0" err="1"/>
              <a:t>метакогнитивные</a:t>
            </a:r>
            <a:r>
              <a:rPr lang="ru-RU" dirty="0"/>
              <a:t> процессы).</a:t>
            </a:r>
          </a:p>
        </p:txBody>
      </p:sp>
    </p:spTree>
    <p:extLst>
      <p:ext uri="{BB962C8B-B14F-4D97-AF65-F5344CB8AC3E}">
        <p14:creationId xmlns:p14="http://schemas.microsoft.com/office/powerpoint/2010/main" val="7459194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p:txBody>
          <a:bodyPr/>
          <a:lstStyle/>
          <a:p>
            <a:pPr lvl="0"/>
            <a:r>
              <a:rPr lang="ru-RU" dirty="0">
                <a:hlinkClick r:id="" action="ppaction://noaction"/>
              </a:rPr>
              <a:t>Аффективный опросник </a:t>
            </a:r>
            <a:endParaRPr lang="ru-RU" dirty="0"/>
          </a:p>
        </p:txBody>
      </p:sp>
      <p:sp>
        <p:nvSpPr>
          <p:cNvPr id="4" name="Объект 3"/>
          <p:cNvSpPr>
            <a:spLocks noGrp="1"/>
          </p:cNvSpPr>
          <p:nvPr>
            <p:ph sz="half" idx="2"/>
          </p:nvPr>
        </p:nvSpPr>
        <p:spPr/>
        <p:txBody>
          <a:bodyPr>
            <a:normAutofit fontScale="77500" lnSpcReduction="20000"/>
          </a:bodyPr>
          <a:lstStyle/>
          <a:p>
            <a:pPr lvl="0"/>
            <a:r>
              <a:rPr lang="ru-RU" i="1" dirty="0"/>
              <a:t>Описание</a:t>
            </a:r>
            <a:r>
              <a:rPr lang="ru-RU" dirty="0"/>
              <a:t>:</a:t>
            </a:r>
          </a:p>
          <a:p>
            <a:pPr lvl="1"/>
            <a:r>
              <a:rPr lang="ru-RU" dirty="0"/>
              <a:t>в таблице приводятся вопросы об отношении учащегося к предмету в целом, к различным аспектам деятельности, к выполнению домашнего задания и т. д. Таблица вопросов сопровождается шкалой оценивания.</a:t>
            </a:r>
          </a:p>
          <a:p>
            <a:pPr lvl="0"/>
            <a:r>
              <a:rPr lang="ru-RU" i="1" dirty="0"/>
              <a:t>Оцениваемые результаты</a:t>
            </a:r>
            <a:r>
              <a:rPr lang="ru-RU" dirty="0"/>
              <a:t>:</a:t>
            </a:r>
          </a:p>
          <a:p>
            <a:pPr lvl="1"/>
            <a:r>
              <a:rPr lang="ru-RU" dirty="0" err="1"/>
              <a:t>метапредметные</a:t>
            </a:r>
            <a:r>
              <a:rPr lang="ru-RU" dirty="0"/>
              <a:t>.</a:t>
            </a:r>
          </a:p>
          <a:p>
            <a:pPr lvl="0"/>
            <a:r>
              <a:rPr lang="ru-RU" i="1" dirty="0"/>
              <a:t>Кто проводит оценивание</a:t>
            </a:r>
            <a:r>
              <a:rPr lang="ru-RU" dirty="0"/>
              <a:t>:</a:t>
            </a:r>
          </a:p>
          <a:p>
            <a:pPr lvl="1"/>
            <a:r>
              <a:rPr lang="ru-RU" dirty="0"/>
              <a:t>учащиеся (самооценка).</a:t>
            </a:r>
          </a:p>
          <a:p>
            <a:pPr lvl="0"/>
            <a:r>
              <a:rPr lang="ru-RU" i="1" dirty="0"/>
              <a:t>Цель проведения:</a:t>
            </a:r>
            <a:endParaRPr lang="ru-RU" dirty="0"/>
          </a:p>
          <a:p>
            <a:pPr lvl="1"/>
            <a:r>
              <a:rPr lang="ru-RU" dirty="0"/>
              <a:t>дает возможность учителю оценить </a:t>
            </a:r>
            <a:r>
              <a:rPr lang="ru-RU" dirty="0" err="1"/>
              <a:t>метапредметные</a:t>
            </a:r>
            <a:r>
              <a:rPr lang="ru-RU" dirty="0"/>
              <a:t> результаты обучающихся во время разных уроков.</a:t>
            </a:r>
          </a:p>
          <a:p>
            <a:endParaRPr lang="ru-RU" dirty="0"/>
          </a:p>
        </p:txBody>
      </p:sp>
      <p:sp>
        <p:nvSpPr>
          <p:cNvPr id="5" name="Текст 4"/>
          <p:cNvSpPr>
            <a:spLocks noGrp="1"/>
          </p:cNvSpPr>
          <p:nvPr>
            <p:ph type="body" sz="quarter" idx="3"/>
          </p:nvPr>
        </p:nvSpPr>
        <p:spPr/>
        <p:txBody>
          <a:bodyPr/>
          <a:lstStyle/>
          <a:p>
            <a:pPr lvl="0"/>
            <a:r>
              <a:rPr lang="ru-RU" dirty="0">
                <a:hlinkClick r:id="" action="ppaction://noaction"/>
              </a:rPr>
              <a:t>Две звезды и желание</a:t>
            </a:r>
            <a:endParaRPr lang="ru-RU" dirty="0"/>
          </a:p>
          <a:p>
            <a:endParaRPr lang="ru-RU" dirty="0"/>
          </a:p>
        </p:txBody>
      </p:sp>
      <p:sp>
        <p:nvSpPr>
          <p:cNvPr id="6" name="Объект 5"/>
          <p:cNvSpPr>
            <a:spLocks noGrp="1"/>
          </p:cNvSpPr>
          <p:nvPr>
            <p:ph sz="quarter" idx="4"/>
          </p:nvPr>
        </p:nvSpPr>
        <p:spPr/>
        <p:txBody>
          <a:bodyPr>
            <a:normAutofit fontScale="40000" lnSpcReduction="20000"/>
          </a:bodyPr>
          <a:lstStyle/>
          <a:p>
            <a:pPr lvl="0"/>
            <a:r>
              <a:rPr lang="ru-RU" i="1" dirty="0"/>
              <a:t>Описание:</a:t>
            </a:r>
            <a:endParaRPr lang="ru-RU" dirty="0"/>
          </a:p>
          <a:p>
            <a:pPr lvl="1"/>
            <a:r>
              <a:rPr lang="ru-RU" dirty="0"/>
              <a:t>учитель предлагает ученикам проверить работы одноклассников и не оценить работы, а определить в них два положительных момента – «две звезды», кроме того, выделить один момент, который заслуживает доработки, – «желание». Данный вид оценивания может проводиться в письменной или устной форме.</a:t>
            </a:r>
          </a:p>
          <a:p>
            <a:pPr lvl="0"/>
            <a:r>
              <a:rPr lang="ru-RU" i="1" dirty="0"/>
              <a:t>Оцениваемые результаты:</a:t>
            </a:r>
            <a:endParaRPr lang="ru-RU" dirty="0"/>
          </a:p>
          <a:p>
            <a:pPr lvl="1"/>
            <a:r>
              <a:rPr lang="ru-RU" dirty="0"/>
              <a:t>предметные и </a:t>
            </a:r>
            <a:r>
              <a:rPr lang="ru-RU" dirty="0" err="1"/>
              <a:t>метапредметные</a:t>
            </a:r>
            <a:r>
              <a:rPr lang="ru-RU" dirty="0"/>
              <a:t>.</a:t>
            </a:r>
          </a:p>
          <a:p>
            <a:pPr lvl="0"/>
            <a:r>
              <a:rPr lang="ru-RU" i="1" dirty="0"/>
              <a:t>Кто провидит оценивание:</a:t>
            </a:r>
            <a:endParaRPr lang="ru-RU" dirty="0"/>
          </a:p>
          <a:p>
            <a:pPr lvl="1"/>
            <a:r>
              <a:rPr lang="ru-RU" dirty="0"/>
              <a:t>учащиеся (</a:t>
            </a:r>
            <a:r>
              <a:rPr lang="ru-RU" dirty="0" err="1"/>
              <a:t>взаимооценка</a:t>
            </a:r>
            <a:r>
              <a:rPr lang="ru-RU" dirty="0"/>
              <a:t>).</a:t>
            </a:r>
          </a:p>
          <a:p>
            <a:pPr lvl="0"/>
            <a:r>
              <a:rPr lang="ru-RU" i="1" dirty="0"/>
              <a:t>Цель проведения</a:t>
            </a:r>
            <a:r>
              <a:rPr lang="ru-RU" dirty="0"/>
              <a:t>:</a:t>
            </a:r>
          </a:p>
          <a:p>
            <a:pPr lvl="1"/>
            <a:r>
              <a:rPr lang="ru-RU" dirty="0"/>
              <a:t>анализ результатов проверки позволит определить уровень владения материалом, выявить ошибки в понимании темы, способность обучающихся их обобщать.</a:t>
            </a:r>
          </a:p>
          <a:p>
            <a:pPr lvl="0"/>
            <a:r>
              <a:rPr lang="ru-RU" i="1" dirty="0"/>
              <a:t>Описание:</a:t>
            </a:r>
            <a:endParaRPr lang="ru-RU" dirty="0"/>
          </a:p>
          <a:p>
            <a:pPr lvl="1"/>
            <a:r>
              <a:rPr lang="ru-RU" dirty="0"/>
              <a:t>учитель предлагает ученикам проверить работы одноклассников и не оценить работы, а определить в них два положительных момента – «две звезды», кроме того, выделить один момент, который заслуживает доработки, – «желание». Данный вид оценивания может проводиться в письменной или устной форме.</a:t>
            </a:r>
          </a:p>
          <a:p>
            <a:pPr lvl="0"/>
            <a:r>
              <a:rPr lang="ru-RU" i="1" dirty="0"/>
              <a:t>Оцениваемые результаты:</a:t>
            </a:r>
            <a:endParaRPr lang="ru-RU" dirty="0"/>
          </a:p>
          <a:p>
            <a:pPr lvl="1"/>
            <a:r>
              <a:rPr lang="ru-RU" dirty="0"/>
              <a:t>предметные и </a:t>
            </a:r>
            <a:r>
              <a:rPr lang="ru-RU" dirty="0" err="1"/>
              <a:t>метапредметные</a:t>
            </a:r>
            <a:r>
              <a:rPr lang="ru-RU" dirty="0"/>
              <a:t>.</a:t>
            </a:r>
          </a:p>
          <a:p>
            <a:pPr lvl="0"/>
            <a:r>
              <a:rPr lang="ru-RU" i="1" dirty="0"/>
              <a:t>Кто провидит оценивание:</a:t>
            </a:r>
            <a:endParaRPr lang="ru-RU" dirty="0"/>
          </a:p>
          <a:p>
            <a:pPr lvl="1"/>
            <a:r>
              <a:rPr lang="ru-RU" dirty="0"/>
              <a:t>учащиеся (</a:t>
            </a:r>
            <a:r>
              <a:rPr lang="ru-RU" dirty="0" err="1"/>
              <a:t>взаимооценка</a:t>
            </a:r>
            <a:r>
              <a:rPr lang="ru-RU" dirty="0"/>
              <a:t>).</a:t>
            </a:r>
          </a:p>
          <a:p>
            <a:pPr lvl="0"/>
            <a:r>
              <a:rPr lang="ru-RU" i="1" dirty="0"/>
              <a:t>Цель проведения</a:t>
            </a:r>
            <a:r>
              <a:rPr lang="ru-RU" dirty="0"/>
              <a:t>:</a:t>
            </a:r>
          </a:p>
          <a:p>
            <a:pPr lvl="1"/>
            <a:r>
              <a:rPr lang="ru-RU" dirty="0"/>
              <a:t>анализ результатов проверки позволит определить уровень владения материалом, выявить ошибки в понимании темы, способность обучающихся их обобщать.</a:t>
            </a:r>
          </a:p>
          <a:p>
            <a:endParaRPr lang="ru-RU" dirty="0"/>
          </a:p>
        </p:txBody>
      </p:sp>
    </p:spTree>
    <p:extLst>
      <p:ext uri="{BB962C8B-B14F-4D97-AF65-F5344CB8AC3E}">
        <p14:creationId xmlns:p14="http://schemas.microsoft.com/office/powerpoint/2010/main" val="32570606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p:txBody>
          <a:bodyPr/>
          <a:lstStyle/>
          <a:p>
            <a:pPr lvl="0"/>
            <a:r>
              <a:rPr lang="ru-RU" dirty="0">
                <a:hlinkClick r:id="" action="ppaction://noaction"/>
              </a:rPr>
              <a:t>Квадраты</a:t>
            </a:r>
            <a:endParaRPr lang="ru-RU" dirty="0"/>
          </a:p>
          <a:p>
            <a:endParaRPr lang="ru-RU" dirty="0"/>
          </a:p>
        </p:txBody>
      </p:sp>
      <p:sp>
        <p:nvSpPr>
          <p:cNvPr id="4" name="Объект 3"/>
          <p:cNvSpPr>
            <a:spLocks noGrp="1"/>
          </p:cNvSpPr>
          <p:nvPr>
            <p:ph sz="half" idx="2"/>
          </p:nvPr>
        </p:nvSpPr>
        <p:spPr/>
        <p:txBody>
          <a:bodyPr>
            <a:normAutofit fontScale="40000" lnSpcReduction="20000"/>
          </a:bodyPr>
          <a:lstStyle/>
          <a:p>
            <a:pPr lvl="0"/>
            <a:r>
              <a:rPr lang="ru-RU" i="1" dirty="0"/>
              <a:t>Описание</a:t>
            </a:r>
            <a:r>
              <a:rPr lang="ru-RU" dirty="0"/>
              <a:t>:</a:t>
            </a:r>
          </a:p>
          <a:p>
            <a:pPr lvl="1"/>
            <a:r>
              <a:rPr lang="ru-RU" dirty="0"/>
              <a:t>учитель создает таблицу из четырех ячеек (квадратов) с надписями:  «предсказать», «объяснить, «обобщить» и «оценить». После объяснения нового материала он просит каждого обучающегося выбрать для себя определенный квадрат. При этом учитель поясняет, что таким образом каждый учащийся выбирает себе задание определенного типа, которое ему нужно будет выполнить по изучаемой теме. Затем, в зависимости от выбора учеником ячейки (квадрата), учитель задает вопрос. Данный вид оценивания проводится в устной форме.</a:t>
            </a:r>
          </a:p>
          <a:p>
            <a:pPr lvl="0"/>
            <a:r>
              <a:rPr lang="ru-RU" i="1" dirty="0"/>
              <a:t>Оцениваемые результаты</a:t>
            </a:r>
            <a:r>
              <a:rPr lang="ru-RU" dirty="0"/>
              <a:t>:</a:t>
            </a:r>
          </a:p>
          <a:p>
            <a:pPr lvl="1"/>
            <a:r>
              <a:rPr lang="ru-RU" dirty="0"/>
              <a:t>предметные и </a:t>
            </a:r>
            <a:r>
              <a:rPr lang="ru-RU" dirty="0" err="1"/>
              <a:t>метапредметные</a:t>
            </a:r>
            <a:r>
              <a:rPr lang="ru-RU" dirty="0"/>
              <a:t>.</a:t>
            </a:r>
          </a:p>
          <a:p>
            <a:pPr lvl="0"/>
            <a:r>
              <a:rPr lang="ru-RU" i="1" dirty="0"/>
              <a:t>Кто проводит оценивание</a:t>
            </a:r>
            <a:r>
              <a:rPr lang="ru-RU" dirty="0"/>
              <a:t>: учитель.</a:t>
            </a:r>
          </a:p>
          <a:p>
            <a:pPr lvl="0"/>
            <a:r>
              <a:rPr lang="ru-RU" i="1" dirty="0"/>
              <a:t>Цель проведения</a:t>
            </a:r>
            <a:r>
              <a:rPr lang="ru-RU" dirty="0"/>
              <a:t>:</a:t>
            </a:r>
          </a:p>
          <a:p>
            <a:pPr lvl="1"/>
            <a:r>
              <a:rPr lang="ru-RU" dirty="0"/>
              <a:t>анализ ответов учеников дает возможность учителю оценить уровень понимания изученной темы, а также </a:t>
            </a:r>
            <a:r>
              <a:rPr lang="ru-RU" dirty="0" err="1"/>
              <a:t>метапредметные</a:t>
            </a:r>
            <a:r>
              <a:rPr lang="ru-RU" dirty="0"/>
              <a:t> навыки обучающихся (познавательные).</a:t>
            </a:r>
          </a:p>
          <a:p>
            <a:pPr lvl="0"/>
            <a:r>
              <a:rPr lang="ru-RU" i="1" dirty="0"/>
              <a:t>Пример использования:</a:t>
            </a:r>
            <a:endParaRPr lang="ru-RU" dirty="0"/>
          </a:p>
          <a:p>
            <a:pPr lvl="1">
              <a:spcAft>
                <a:spcPts val="0"/>
              </a:spcAft>
            </a:pPr>
            <a:r>
              <a:rPr lang="ru-RU" dirty="0"/>
              <a:t>После изучения темы «Отмена крепостного права» учитель предлагает обучающимся в зависимости от квадрата выполнить задание:</a:t>
            </a:r>
          </a:p>
          <a:p>
            <a:pPr lvl="1">
              <a:spcAft>
                <a:spcPts val="0"/>
              </a:spcAft>
            </a:pPr>
            <a:r>
              <a:rPr lang="ru-RU" dirty="0"/>
              <a:t>предсказать влияние отмены крепостного права на развитие промышленности и сельского хозяйства;</a:t>
            </a:r>
          </a:p>
          <a:p>
            <a:pPr lvl="1">
              <a:spcAft>
                <a:spcPts val="0"/>
              </a:spcAft>
            </a:pPr>
            <a:r>
              <a:rPr lang="ru-RU" dirty="0"/>
              <a:t>объяснить предпосылки отмены крепостного права;</a:t>
            </a:r>
          </a:p>
          <a:p>
            <a:pPr lvl="1">
              <a:spcAft>
                <a:spcPts val="0"/>
              </a:spcAft>
            </a:pPr>
            <a:r>
              <a:rPr lang="ru-RU" dirty="0"/>
              <a:t>обобщить историческую ситуацию на момент отмены крепостного права;</a:t>
            </a:r>
          </a:p>
          <a:p>
            <a:pPr lvl="1">
              <a:spcAft>
                <a:spcPts val="0"/>
              </a:spcAft>
            </a:pPr>
            <a:r>
              <a:rPr lang="ru-RU" dirty="0"/>
              <a:t>оценить положительные и отрицательные стороны отмены крепостного права с точки зрения крестьян.</a:t>
            </a:r>
          </a:p>
          <a:p>
            <a:endParaRPr lang="ru-RU" dirty="0"/>
          </a:p>
        </p:txBody>
      </p:sp>
      <p:sp>
        <p:nvSpPr>
          <p:cNvPr id="6" name="Объект 5"/>
          <p:cNvSpPr>
            <a:spLocks noGrp="1"/>
          </p:cNvSpPr>
          <p:nvPr>
            <p:ph sz="quarter" idx="4"/>
          </p:nvPr>
        </p:nvSpPr>
        <p:spPr/>
        <p:txBody>
          <a:bodyPr/>
          <a:lstStyle/>
          <a:p>
            <a:endParaRPr lang="ru-RU" dirty="0"/>
          </a:p>
        </p:txBody>
      </p:sp>
    </p:spTree>
    <p:extLst>
      <p:ext uri="{BB962C8B-B14F-4D97-AF65-F5344CB8AC3E}">
        <p14:creationId xmlns:p14="http://schemas.microsoft.com/office/powerpoint/2010/main" val="15584983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p:txBody>
          <a:bodyPr>
            <a:normAutofit fontScale="92500" lnSpcReduction="10000"/>
          </a:bodyPr>
          <a:lstStyle/>
          <a:p>
            <a:pPr marL="0" indent="0">
              <a:buNone/>
            </a:pPr>
            <a:r>
              <a:rPr lang="ru-RU" dirty="0" smtClean="0">
                <a:solidFill>
                  <a:srgbClr val="FF0000"/>
                </a:solidFill>
              </a:rPr>
              <a:t>Символы </a:t>
            </a:r>
          </a:p>
          <a:p>
            <a:pPr lvl="0"/>
            <a:r>
              <a:rPr lang="ru-RU" dirty="0"/>
              <a:t>фиксация оценки производиться следующим образом:</a:t>
            </a:r>
          </a:p>
          <a:p>
            <a:pPr lvl="1"/>
            <a:r>
              <a:rPr lang="ru-RU" dirty="0"/>
              <a:t>«+» – ученик хорошо знает материал, умеет использовать знания в нестандартных ситуациях.</a:t>
            </a:r>
          </a:p>
          <a:p>
            <a:pPr lvl="1"/>
            <a:r>
              <a:rPr lang="ru-RU" dirty="0"/>
              <a:t>«–»  – ученик не знает материал и не справляется в заданием.</a:t>
            </a:r>
          </a:p>
          <a:p>
            <a:endParaRPr lang="ru-RU" dirty="0"/>
          </a:p>
        </p:txBody>
      </p:sp>
      <p:pic>
        <p:nvPicPr>
          <p:cNvPr id="6" name="Объект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48200" y="2352188"/>
            <a:ext cx="4038600" cy="3021986"/>
          </a:xfrm>
        </p:spPr>
      </p:pic>
      <p:sp>
        <p:nvSpPr>
          <p:cNvPr id="5" name="Заголовок 1"/>
          <p:cNvSpPr>
            <a:spLocks noGrp="1"/>
          </p:cNvSpPr>
          <p:nvPr>
            <p:ph type="title"/>
          </p:nvPr>
        </p:nvSpPr>
        <p:spPr/>
        <p:txBody>
          <a:bodyPr>
            <a:noAutofit/>
          </a:bodyPr>
          <a:lstStyle/>
          <a:p>
            <a:r>
              <a:rPr lang="ru-RU" sz="2800" b="1" i="1" dirty="0">
                <a:latin typeface="Georgia" panose="02040502050405020303" pitchFamily="18" charset="0"/>
              </a:rPr>
              <a:t>Инструменты оценочной деятельности, используемые на уроке при </a:t>
            </a:r>
            <a:r>
              <a:rPr lang="ru-RU" sz="2800" b="1" i="1" dirty="0" err="1">
                <a:latin typeface="Georgia" panose="02040502050405020303" pitchFamily="18" charset="0"/>
              </a:rPr>
              <a:t>безотметочном</a:t>
            </a:r>
            <a:r>
              <a:rPr lang="ru-RU" sz="2800" b="1" i="1" dirty="0">
                <a:latin typeface="Georgia" panose="02040502050405020303" pitchFamily="18" charset="0"/>
              </a:rPr>
              <a:t> </a:t>
            </a:r>
            <a:r>
              <a:rPr lang="ru-RU" sz="2800" b="1" i="1" dirty="0" smtClean="0">
                <a:latin typeface="Georgia" panose="02040502050405020303" pitchFamily="18" charset="0"/>
              </a:rPr>
              <a:t>обучении</a:t>
            </a:r>
            <a:endParaRPr lang="ru-RU" sz="2800" dirty="0">
              <a:latin typeface="Georgia" panose="02040502050405020303" pitchFamily="18" charset="0"/>
            </a:endParaRPr>
          </a:p>
        </p:txBody>
      </p:sp>
    </p:spTree>
    <p:extLst>
      <p:ext uri="{BB962C8B-B14F-4D97-AF65-F5344CB8AC3E}">
        <p14:creationId xmlns:p14="http://schemas.microsoft.com/office/powerpoint/2010/main" val="22616863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0070C0"/>
                </a:solidFill>
              </a:rPr>
              <a:t>Диаграмма выполнения</a:t>
            </a:r>
            <a:endParaRPr lang="ru-RU" b="1" dirty="0">
              <a:solidFill>
                <a:srgbClr val="0070C0"/>
              </a:solidFill>
            </a:endParaRPr>
          </a:p>
        </p:txBody>
      </p:sp>
      <p:sp>
        <p:nvSpPr>
          <p:cNvPr id="3" name="Объект 2"/>
          <p:cNvSpPr>
            <a:spLocks noGrp="1"/>
          </p:cNvSpPr>
          <p:nvPr>
            <p:ph sz="half" idx="1"/>
          </p:nvPr>
        </p:nvSpPr>
        <p:spPr/>
        <p:txBody>
          <a:bodyPr/>
          <a:lstStyle/>
          <a:p>
            <a:pPr lvl="0"/>
            <a:r>
              <a:rPr lang="ru-RU" dirty="0"/>
              <a:t>Процент выполнения:</a:t>
            </a:r>
          </a:p>
          <a:p>
            <a:pPr lvl="1"/>
            <a:r>
              <a:rPr lang="ru-RU" dirty="0"/>
              <a:t>95–100 % – высокий уровень усвоения;</a:t>
            </a:r>
          </a:p>
          <a:p>
            <a:pPr lvl="1"/>
            <a:r>
              <a:rPr lang="ru-RU" dirty="0"/>
              <a:t>75 – 95 % – средне-высокий уровень </a:t>
            </a:r>
          </a:p>
          <a:p>
            <a:pPr lvl="1"/>
            <a:r>
              <a:rPr lang="ru-RU" dirty="0"/>
              <a:t>50–74 % – средний уровень</a:t>
            </a:r>
          </a:p>
          <a:p>
            <a:pPr lvl="1"/>
            <a:r>
              <a:rPr lang="ru-RU" dirty="0"/>
              <a:t>Меньше 50 % – низкий уровень</a:t>
            </a:r>
          </a:p>
          <a:p>
            <a:endParaRPr lang="ru-RU" dirty="0"/>
          </a:p>
        </p:txBody>
      </p:sp>
      <p:pic>
        <p:nvPicPr>
          <p:cNvPr id="5" name="Объект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48200" y="2276872"/>
            <a:ext cx="4038600" cy="3100784"/>
          </a:xfrm>
        </p:spPr>
      </p:pic>
    </p:spTree>
    <p:extLst>
      <p:ext uri="{BB962C8B-B14F-4D97-AF65-F5344CB8AC3E}">
        <p14:creationId xmlns:p14="http://schemas.microsoft.com/office/powerpoint/2010/main" val="36622857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116632"/>
            <a:ext cx="7772400" cy="1152127"/>
          </a:xfrm>
        </p:spPr>
        <p:txBody>
          <a:bodyPr/>
          <a:lstStyle/>
          <a:p>
            <a:r>
              <a:rPr lang="ru-RU" b="1" dirty="0" smtClean="0">
                <a:solidFill>
                  <a:srgbClr val="FF0000"/>
                </a:solidFill>
              </a:rPr>
              <a:t>Эмоциональная оценка</a:t>
            </a:r>
            <a:endParaRPr lang="ru-RU" b="1" dirty="0">
              <a:solidFill>
                <a:srgbClr val="FF0000"/>
              </a:solidFill>
            </a:endParaRPr>
          </a:p>
        </p:txBody>
      </p:sp>
      <p:sp>
        <p:nvSpPr>
          <p:cNvPr id="3" name="Подзаголовок 2"/>
          <p:cNvSpPr>
            <a:spLocks noGrp="1"/>
          </p:cNvSpPr>
          <p:nvPr>
            <p:ph type="subTitle" idx="1"/>
          </p:nvPr>
        </p:nvSpPr>
        <p:spPr>
          <a:xfrm>
            <a:off x="0" y="2046378"/>
            <a:ext cx="4464496" cy="4226024"/>
          </a:xfrm>
        </p:spPr>
        <p:txBody>
          <a:bodyPr>
            <a:normAutofit fontScale="77500" lnSpcReduction="20000"/>
          </a:bodyPr>
          <a:lstStyle/>
          <a:p>
            <a:pPr lvl="0"/>
            <a:r>
              <a:rPr lang="ru-RU" dirty="0">
                <a:solidFill>
                  <a:schemeClr val="tx1"/>
                </a:solidFill>
              </a:rPr>
              <a:t>– это «хорошие слова» или комплименты. </a:t>
            </a:r>
          </a:p>
          <a:p>
            <a:pPr lvl="1"/>
            <a:r>
              <a:rPr lang="ru-RU" dirty="0">
                <a:solidFill>
                  <a:schemeClr val="tx1"/>
                </a:solidFill>
              </a:rPr>
              <a:t>Комплимент формирует у обучающегося уверенность в себе, Это важное качество помогает ему успешно учиться. При оценке письменной работы отмечаются не только ошибки и погрешности в выполнении работы, но и все удачные моменты, делаются поощрительные записи.</a:t>
            </a:r>
          </a:p>
          <a:p>
            <a:endParaRPr lang="ru-RU" dirty="0">
              <a:solidFill>
                <a:schemeClr val="tx1"/>
              </a:solidFill>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04048" y="1412776"/>
            <a:ext cx="3795886" cy="5061181"/>
          </a:xfrm>
          <a:prstGeom prst="rect">
            <a:avLst/>
          </a:prstGeom>
        </p:spPr>
      </p:pic>
    </p:spTree>
    <p:extLst>
      <p:ext uri="{BB962C8B-B14F-4D97-AF65-F5344CB8AC3E}">
        <p14:creationId xmlns:p14="http://schemas.microsoft.com/office/powerpoint/2010/main" val="9168964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Волшебная лесенка</a:t>
            </a:r>
            <a:endParaRPr lang="ru-RU" dirty="0"/>
          </a:p>
        </p:txBody>
      </p:sp>
      <p:sp>
        <p:nvSpPr>
          <p:cNvPr id="3" name="Объект 2"/>
          <p:cNvSpPr>
            <a:spLocks noGrp="1"/>
          </p:cNvSpPr>
          <p:nvPr>
            <p:ph sz="half" idx="1"/>
          </p:nvPr>
        </p:nvSpPr>
        <p:spPr/>
        <p:txBody>
          <a:bodyPr>
            <a:normAutofit fontScale="92500" lnSpcReduction="10000"/>
          </a:bodyPr>
          <a:lstStyle/>
          <a:p>
            <a:pPr lvl="0"/>
            <a:r>
              <a:rPr lang="ru-RU" dirty="0"/>
              <a:t>– ученики на ступеньках лесенки отмечают, как усвоили материал:</a:t>
            </a:r>
          </a:p>
          <a:p>
            <a:pPr lvl="1"/>
            <a:r>
              <a:rPr lang="ru-RU" dirty="0"/>
              <a:t>Нижняя ступенька – не понял,</a:t>
            </a:r>
          </a:p>
          <a:p>
            <a:pPr lvl="1"/>
            <a:r>
              <a:rPr lang="ru-RU" dirty="0"/>
              <a:t>Вторая ступенька – требуется небольшая помощь или коррекция;</a:t>
            </a:r>
          </a:p>
          <a:p>
            <a:pPr lvl="1"/>
            <a:r>
              <a:rPr lang="ru-RU" dirty="0"/>
              <a:t>Верхняя ступенька – обучающийся хорошо усвоил материал и работу может выполнить самостоятельно.</a:t>
            </a:r>
          </a:p>
          <a:p>
            <a:endParaRPr lang="ru-RU" dirty="0"/>
          </a:p>
        </p:txBody>
      </p:sp>
      <p:pic>
        <p:nvPicPr>
          <p:cNvPr id="5" name="Объект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rot="5400000">
            <a:off x="4844967" y="2291937"/>
            <a:ext cx="4038600" cy="2568311"/>
          </a:xfrm>
        </p:spPr>
      </p:pic>
    </p:spTree>
    <p:extLst>
      <p:ext uri="{BB962C8B-B14F-4D97-AF65-F5344CB8AC3E}">
        <p14:creationId xmlns:p14="http://schemas.microsoft.com/office/powerpoint/2010/main" val="10097025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60649"/>
            <a:ext cx="7772400" cy="792087"/>
          </a:xfrm>
        </p:spPr>
        <p:txBody>
          <a:bodyPr/>
          <a:lstStyle/>
          <a:p>
            <a:r>
              <a:rPr lang="ru-RU" b="1" dirty="0" smtClean="0">
                <a:solidFill>
                  <a:srgbClr val="C00000"/>
                </a:solidFill>
              </a:rPr>
              <a:t>Волшебная линеечка</a:t>
            </a:r>
            <a:endParaRPr lang="ru-RU" b="1" dirty="0">
              <a:solidFill>
                <a:srgbClr val="C00000"/>
              </a:solidFill>
            </a:endParaRPr>
          </a:p>
        </p:txBody>
      </p:sp>
      <p:sp>
        <p:nvSpPr>
          <p:cNvPr id="3" name="Подзаголовок 2"/>
          <p:cNvSpPr>
            <a:spLocks noGrp="1"/>
          </p:cNvSpPr>
          <p:nvPr>
            <p:ph type="subTitle" idx="1"/>
          </p:nvPr>
        </p:nvSpPr>
        <p:spPr>
          <a:xfrm>
            <a:off x="179512" y="1412776"/>
            <a:ext cx="3960440" cy="4032448"/>
          </a:xfrm>
        </p:spPr>
        <p:txBody>
          <a:bodyPr>
            <a:normAutofit fontScale="70000" lnSpcReduction="20000"/>
          </a:bodyPr>
          <a:lstStyle/>
          <a:p>
            <a:pPr lvl="0"/>
            <a:r>
              <a:rPr lang="ru-RU" dirty="0">
                <a:solidFill>
                  <a:schemeClr val="tx1"/>
                </a:solidFill>
                <a:latin typeface="Georgia" panose="02040502050405020303" pitchFamily="18" charset="0"/>
              </a:rPr>
              <a:t>– на полях тетрадей ученики чертят шкалы</a:t>
            </a:r>
          </a:p>
          <a:p>
            <a:pPr lvl="1"/>
            <a:r>
              <a:rPr lang="ru-RU" dirty="0">
                <a:solidFill>
                  <a:schemeClr val="tx1"/>
                </a:solidFill>
                <a:latin typeface="Georgia" panose="02040502050405020303" pitchFamily="18" charset="0"/>
              </a:rPr>
              <a:t>и отмечают крестиком, на каком уровне, по их мнению, выполнена работа</a:t>
            </a:r>
          </a:p>
          <a:p>
            <a:pPr lvl="1"/>
            <a:r>
              <a:rPr lang="ru-RU" dirty="0">
                <a:solidFill>
                  <a:schemeClr val="tx1"/>
                </a:solidFill>
                <a:latin typeface="Georgia" panose="02040502050405020303" pitchFamily="18" charset="0"/>
              </a:rPr>
              <a:t>(внизу – не справился, посередине – выполнил, но допустил ошибку, вверх – справился без ошибок). </a:t>
            </a:r>
          </a:p>
          <a:p>
            <a:pPr lvl="1"/>
            <a:r>
              <a:rPr lang="ru-RU" dirty="0">
                <a:solidFill>
                  <a:schemeClr val="tx1"/>
                </a:solidFill>
                <a:latin typeface="Georgia" panose="02040502050405020303" pitchFamily="18" charset="0"/>
              </a:rPr>
              <a:t>При проверке учитель, если согласен с оценкой ученика, обводит крестик, если нет, то чертит свой крестик ниже или выше</a:t>
            </a:r>
            <a:r>
              <a:rPr lang="ru-RU" dirty="0" smtClean="0">
                <a:solidFill>
                  <a:schemeClr val="tx1"/>
                </a:solidFill>
                <a:latin typeface="Georgia" panose="02040502050405020303" pitchFamily="18" charset="0"/>
              </a:rPr>
              <a:t>.  </a:t>
            </a:r>
          </a:p>
          <a:p>
            <a:pPr lvl="1"/>
            <a:endParaRPr lang="ru-RU" dirty="0">
              <a:solidFill>
                <a:schemeClr val="tx1"/>
              </a:solidFill>
              <a:latin typeface="Georgia" panose="02040502050405020303" pitchFamily="18" charset="0"/>
            </a:endParaRPr>
          </a:p>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3173" y="2348880"/>
            <a:ext cx="4067944" cy="4248472"/>
          </a:xfrm>
          <a:prstGeom prst="rect">
            <a:avLst/>
          </a:prstGeom>
        </p:spPr>
      </p:pic>
    </p:spTree>
    <p:extLst>
      <p:ext uri="{BB962C8B-B14F-4D97-AF65-F5344CB8AC3E}">
        <p14:creationId xmlns:p14="http://schemas.microsoft.com/office/powerpoint/2010/main" val="654794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7" y="260648"/>
            <a:ext cx="8352928" cy="5904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90599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5" y="260648"/>
            <a:ext cx="8280920" cy="6480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62136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76672"/>
            <a:ext cx="8229600" cy="6048672"/>
          </a:xfrm>
        </p:spPr>
        <p:txBody>
          <a:bodyPr>
            <a:normAutofit/>
          </a:bodyPr>
          <a:lstStyle/>
          <a:p>
            <a:r>
              <a:rPr lang="ru-RU" sz="2200" dirty="0" smtClean="0">
                <a:latin typeface="Georgia" panose="02040502050405020303" pitchFamily="18" charset="0"/>
              </a:rPr>
              <a:t/>
            </a:r>
            <a:br>
              <a:rPr lang="ru-RU" sz="2200" dirty="0" smtClean="0">
                <a:latin typeface="Georgia" panose="02040502050405020303" pitchFamily="18" charset="0"/>
              </a:rPr>
            </a:br>
            <a:r>
              <a:rPr lang="ru-RU" sz="2200" dirty="0">
                <a:latin typeface="Georgia" panose="02040502050405020303" pitchFamily="18" charset="0"/>
              </a:rPr>
              <a:t/>
            </a:r>
            <a:br>
              <a:rPr lang="ru-RU" sz="2200" dirty="0">
                <a:latin typeface="Georgia" panose="02040502050405020303" pitchFamily="18" charset="0"/>
              </a:rPr>
            </a:br>
            <a:r>
              <a:rPr lang="ru-RU" sz="2200" dirty="0" smtClean="0">
                <a:latin typeface="Georgia" panose="02040502050405020303" pitchFamily="18" charset="0"/>
              </a:rPr>
              <a:t>Представленный </a:t>
            </a:r>
            <a:r>
              <a:rPr lang="ru-RU" sz="2200" dirty="0">
                <a:latin typeface="Georgia" panose="02040502050405020303" pitchFamily="18" charset="0"/>
              </a:rPr>
              <a:t>опыт работы по технологии формирующего оценивания может быть использован учителями начальных классов в учебной и внеурочной деятельности, может быть полезен воспитателям дошкольных учреждений и учителям-предметникам основной школы, а также педагогам дополнительного образования.</a:t>
            </a:r>
            <a:r>
              <a:rPr lang="ru-RU" dirty="0"/>
              <a:t/>
            </a:r>
            <a:br>
              <a:rPr lang="ru-RU" dirty="0"/>
            </a:br>
            <a:endParaRPr lang="ru-RU" dirty="0"/>
          </a:p>
        </p:txBody>
      </p:sp>
    </p:spTree>
    <p:extLst>
      <p:ext uri="{BB962C8B-B14F-4D97-AF65-F5344CB8AC3E}">
        <p14:creationId xmlns:p14="http://schemas.microsoft.com/office/powerpoint/2010/main" val="5433305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6099" y="1444761"/>
            <a:ext cx="2641904" cy="5443922"/>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2576" y="1112160"/>
            <a:ext cx="2803313" cy="5776523"/>
          </a:xfrm>
          <a:prstGeom prst="rect">
            <a:avLst/>
          </a:prstGeom>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5120" y="764704"/>
            <a:ext cx="2786687" cy="5742265"/>
          </a:xfrm>
          <a:prstGeom prst="rect">
            <a:avLst/>
          </a:prstGeom>
        </p:spPr>
      </p:pic>
      <p:sp>
        <p:nvSpPr>
          <p:cNvPr id="2" name="Заголовок 1"/>
          <p:cNvSpPr>
            <a:spLocks noGrp="1"/>
          </p:cNvSpPr>
          <p:nvPr>
            <p:ph type="title"/>
          </p:nvPr>
        </p:nvSpPr>
        <p:spPr>
          <a:xfrm>
            <a:off x="822960" y="286604"/>
            <a:ext cx="7925504" cy="814064"/>
          </a:xfrm>
        </p:spPr>
        <p:txBody>
          <a:bodyPr>
            <a:normAutofit/>
          </a:bodyPr>
          <a:lstStyle/>
          <a:p>
            <a:r>
              <a:rPr lang="ru-RU" dirty="0" smtClean="0"/>
              <a:t>ИСПОЛЬЗОВАННАЯ ЛИТЕРАТУРА</a:t>
            </a:r>
            <a:endParaRPr lang="ru-RU" dirty="0"/>
          </a:p>
        </p:txBody>
      </p:sp>
    </p:spTree>
    <p:extLst>
      <p:ext uri="{BB962C8B-B14F-4D97-AF65-F5344CB8AC3E}">
        <p14:creationId xmlns:p14="http://schemas.microsoft.com/office/powerpoint/2010/main" val="23450595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750</TotalTime>
  <Words>1696</Words>
  <Application>Microsoft Office PowerPoint</Application>
  <PresentationFormat>Экран (4:3)</PresentationFormat>
  <Paragraphs>220</Paragraphs>
  <Slides>25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Тема Office</vt:lpstr>
      <vt:lpstr>Методический семинар в рамках проекта «500+» на базе МБОУ «Кураловская СОШ»  Верхнеуслонского муниципального района Республики Татарстан </vt:lpstr>
      <vt:lpstr>Презентация PowerPoint</vt:lpstr>
      <vt:lpstr>Презентация PowerPoint</vt:lpstr>
      <vt:lpstr>Технология формирующего оценивания</vt:lpstr>
      <vt:lpstr>Презентация PowerPoint</vt:lpstr>
      <vt:lpstr>9 шагов технологии формирующего оценивания</vt:lpstr>
      <vt:lpstr>Преимущества  формирующего оценивания</vt:lpstr>
      <vt:lpstr>Презентация PowerPoint</vt:lpstr>
      <vt:lpstr>Различные техники формирующего оценивания</vt:lpstr>
      <vt:lpstr>Презентация PowerPoint</vt:lpstr>
      <vt:lpstr>Оценивание по итогам изучения темы:</vt:lpstr>
      <vt:lpstr>Презентация PowerPoint</vt:lpstr>
      <vt:lpstr>Презентация PowerPoint</vt:lpstr>
      <vt:lpstr>Презентация PowerPoint</vt:lpstr>
      <vt:lpstr>Презентация PowerPoint</vt:lpstr>
      <vt:lpstr>Презентация PowerPoint</vt:lpstr>
      <vt:lpstr>Инструменты оценочной деятельности, используемые на уроке при безотметочном обучении</vt:lpstr>
      <vt:lpstr>Диаграмма выполнения</vt:lpstr>
      <vt:lpstr>Эмоциональная оценка</vt:lpstr>
      <vt:lpstr>Волшебная лесенка</vt:lpstr>
      <vt:lpstr>Волшебная линеечка</vt:lpstr>
      <vt:lpstr>Презентация PowerPoint</vt:lpstr>
      <vt:lpstr>Презентация PowerPoint</vt:lpstr>
      <vt:lpstr>  Представленный опыт работы по технологии формирующего оценивания может быть использован учителями начальных классов в учебной и внеурочной деятельности, может быть полезен воспитателям дошкольных учреждений и учителям-предметникам основной школы, а также педагогам дополнительного образования. </vt:lpstr>
      <vt:lpstr>ИСПОЛЬЗОВАННАЯ ЛИТЕРАТУРА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зулечка</dc:creator>
  <cp:lastModifiedBy>Гулюса Булатовна</cp:lastModifiedBy>
  <cp:revision>27</cp:revision>
  <cp:lastPrinted>2022-12-08T19:32:58Z</cp:lastPrinted>
  <dcterms:created xsi:type="dcterms:W3CDTF">2022-11-24T20:50:26Z</dcterms:created>
  <dcterms:modified xsi:type="dcterms:W3CDTF">2022-12-08T19:35:08Z</dcterms:modified>
</cp:coreProperties>
</file>